
<file path=[Content_Types].xml><?xml version="1.0" encoding="utf-8"?>
<Types xmlns="http://schemas.openxmlformats.org/package/2006/content-types">
  <Default Extension="fntdata" ContentType="application/x-fontdata"/>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ppt/tags/tag18.xml" ContentType="application/vnd.openxmlformats-officedocument.presentationml.tags+xml"/>
  <Override PartName="/ppt/notesSlides/notesSlide17.xml" ContentType="application/vnd.openxmlformats-officedocument.presentationml.notesSlide+xml"/>
  <Override PartName="/ppt/tags/tag19.xml" ContentType="application/vnd.openxmlformats-officedocument.presentationml.tags+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4"/>
  </p:sldMasterIdLst>
  <p:notesMasterIdLst>
    <p:notesMasterId r:id="rId23"/>
  </p:notesMasterIdLst>
  <p:sldIdLst>
    <p:sldId id="256" r:id="rId5"/>
    <p:sldId id="257" r:id="rId6"/>
    <p:sldId id="258" r:id="rId7"/>
    <p:sldId id="259" r:id="rId8"/>
    <p:sldId id="260" r:id="rId9"/>
    <p:sldId id="261" r:id="rId10"/>
    <p:sldId id="262" r:id="rId11"/>
    <p:sldId id="263" r:id="rId12"/>
    <p:sldId id="270" r:id="rId13"/>
    <p:sldId id="271" r:id="rId14"/>
    <p:sldId id="272" r:id="rId15"/>
    <p:sldId id="273" r:id="rId16"/>
    <p:sldId id="264" r:id="rId17"/>
    <p:sldId id="265" r:id="rId18"/>
    <p:sldId id="266" r:id="rId19"/>
    <p:sldId id="267" r:id="rId20"/>
    <p:sldId id="268" r:id="rId21"/>
    <p:sldId id="269" r:id="rId22"/>
  </p:sldIdLst>
  <p:sldSz cx="12192000" cy="6858000"/>
  <p:notesSz cx="6858000" cy="9144000"/>
  <p:embeddedFontLst>
    <p:embeddedFont>
      <p:font typeface="Calibri" panose="020F0502020204030204" pitchFamily="34" charset="0"/>
      <p:regular r:id="rId24"/>
      <p:bold r:id="rId25"/>
      <p:italic r:id="rId26"/>
      <p:boldItalic r:id="rId27"/>
    </p:embeddedFont>
    <p:embeddedFont>
      <p:font typeface="Century Gothic" panose="020B0502020202020204" pitchFamily="34" charset="0"/>
      <p:regular r:id="rId28"/>
      <p:bold r:id="rId29"/>
      <p:italic r:id="rId30"/>
      <p:boldItalic r:id="rId31"/>
    </p:embeddedFont>
  </p:embeddedFontLst>
  <p:custDataLst>
    <p:tags r:id="rId32"/>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33" roundtripDataSignature="AMtx7mhlYlCtF+airiOZksSy3UV5ad0gh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02198C4-3087-4945-87E3-76CBB3509B7E}">
  <a:tblStyle styleId="{802198C4-3087-4945-87E3-76CBB3509B7E}"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3732" autoAdjust="0"/>
  </p:normalViewPr>
  <p:slideViewPr>
    <p:cSldViewPr snapToGrid="0">
      <p:cViewPr varScale="1">
        <p:scale>
          <a:sx n="136" d="100"/>
          <a:sy n="136" d="100"/>
        </p:scale>
        <p:origin x="1218" y="120"/>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3.fntdata"/><Relationship Id="rId21" Type="http://schemas.openxmlformats.org/officeDocument/2006/relationships/slide" Target="slides/slide17.xml"/><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2.fntdata"/><Relationship Id="rId33" Type="http://customschemas.google.com/relationships/presentationmetadata" Target="metadata"/><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font" Target="fonts/font6.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1.fntdata"/><Relationship Id="rId32" Type="http://schemas.openxmlformats.org/officeDocument/2006/relationships/tags" Target="tags/tag1.xml"/><Relationship Id="rId37"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8.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63919653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2" name="Google Shape;14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8451439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4111700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5153165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800" dirty="0">
                <a:effectLst/>
                <a:latin typeface="Calibri" panose="020F0502020204030204" pitchFamily="34" charset="0"/>
                <a:ea typeface="Calibri" panose="020F0502020204030204" pitchFamily="34" charset="0"/>
              </a:rPr>
              <a:t>Automation will be used for the enforcement of and compliance to the standards defined in this policy.</a:t>
            </a:r>
            <a:endParaRPr dirty="0"/>
          </a:p>
        </p:txBody>
      </p:sp>
      <p:sp>
        <p:nvSpPr>
          <p:cNvPr id="200" name="Google Shape;200;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Script on slide.</a:t>
            </a:r>
            <a:endParaRPr dirty="0"/>
          </a:p>
        </p:txBody>
      </p:sp>
      <p:sp>
        <p:nvSpPr>
          <p:cNvPr id="207" name="Google Shape;207;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There are some risks and benefits when it comes to adding security features to your project. </a:t>
            </a:r>
            <a:endParaRPr dirty="0"/>
          </a:p>
        </p:txBody>
      </p:sp>
      <p:sp>
        <p:nvSpPr>
          <p:cNvPr id="214" name="Google Shape;214;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Add security features in the beginning and always follow security standards. I also recommend having defense in depth, triple A policies, and encryption policies. </a:t>
            </a:r>
            <a:endParaRPr dirty="0"/>
          </a:p>
        </p:txBody>
      </p:sp>
      <p:sp>
        <p:nvSpPr>
          <p:cNvPr id="221" name="Google Shape;221;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8" name="Google Shape;228;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35" name="Google Shape;235;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800" dirty="0">
                <a:effectLst/>
                <a:latin typeface="Calibri" panose="020F0502020204030204" pitchFamily="34" charset="0"/>
                <a:ea typeface="Calibri" panose="020F0502020204030204" pitchFamily="34" charset="0"/>
                <a:cs typeface="Times New Roman" panose="02020603050405020304" pitchFamily="18" charset="0"/>
              </a:rPr>
              <a:t>There are many layers to defense in depth, each layer doing their part to protect the sensitive information and be a failsafe incase one layer fails. However, there are only so many layers one can have where it gets a bit too chaotic. Having too many layers can be costly, and the maintenance can be a bit much. The layers will vary depending on the company, but it is wise to have a good defensive system. With the world we live in today, technology is advancing, and hackers are getting smarter which means we need to think of better defensive strategies. This diagram show different layers and different ways to protect your system. Find one that works well with the business and helps protect the company. </a:t>
            </a:r>
            <a:endParaRPr dirty="0"/>
          </a:p>
        </p:txBody>
      </p:sp>
      <p:sp>
        <p:nvSpPr>
          <p:cNvPr id="149" name="Google Shape;14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This is a threat matrix. In this matrix, threats are measured by how likely they are and their priority. Likely type of threats are threats that can occur more frequently, and unlikely is the opposite where they don’t occur often, but can still happen. Priority means that the threat needs to be at the top of the list to get fixed, whereas low priority is not detrimental, but still needs to be addressed. </a:t>
            </a:r>
            <a:endParaRPr dirty="0"/>
          </a:p>
        </p:txBody>
      </p:sp>
      <p:sp>
        <p:nvSpPr>
          <p:cNvPr id="157" name="Google Shape;157;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These are the 10 principles of security that Green Pace should follow. </a:t>
            </a:r>
            <a:endParaRPr dirty="0"/>
          </a:p>
        </p:txBody>
      </p:sp>
      <p:sp>
        <p:nvSpPr>
          <p:cNvPr id="165" name="Google Shape;16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dirty="0"/>
              <a:t>Here are 10 coding standards ranked from the highest severity to the lowest, as the severe standards need to be addressed as soon as possible. I have also put in the table to show you what the severity, the likelihood, the remediation cost, priority and levels are to get a better picture of where we are at. </a:t>
            </a:r>
          </a:p>
          <a:p>
            <a:pPr marL="0" lvl="0" indent="0" algn="l" rtl="0">
              <a:lnSpc>
                <a:spcPct val="100000"/>
              </a:lnSpc>
              <a:spcBef>
                <a:spcPts val="0"/>
              </a:spcBef>
              <a:spcAft>
                <a:spcPts val="0"/>
              </a:spcAft>
              <a:buSzPts val="1100"/>
              <a:buNone/>
            </a:pPr>
            <a:endParaRPr dirty="0"/>
          </a:p>
        </p:txBody>
      </p:sp>
      <p:sp>
        <p:nvSpPr>
          <p:cNvPr id="172" name="Google Shape;172;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Script on slide. </a:t>
            </a:r>
            <a:endParaRPr dirty="0"/>
          </a:p>
        </p:txBody>
      </p:sp>
      <p:sp>
        <p:nvSpPr>
          <p:cNvPr id="179" name="Google Shape;179;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Script on slide. </a:t>
            </a:r>
            <a:endParaRPr dirty="0"/>
          </a:p>
        </p:txBody>
      </p:sp>
      <p:sp>
        <p:nvSpPr>
          <p:cNvPr id="186" name="Google Shape;186;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14953389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2"/>
        <p:cNvGrpSpPr/>
        <p:nvPr/>
      </p:nvGrpSpPr>
      <p:grpSpPr>
        <a:xfrm>
          <a:off x="0" y="0"/>
          <a:ext cx="0" cy="0"/>
          <a:chOff x="0" y="0"/>
          <a:chExt cx="0" cy="0"/>
        </a:xfrm>
      </p:grpSpPr>
      <p:pic>
        <p:nvPicPr>
          <p:cNvPr id="13" name="Google Shape;13;p1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4" name="Google Shape;14;p16"/>
          <p:cNvSpPr txBox="1">
            <a:spLocks noGrp="1"/>
          </p:cNvSpPr>
          <p:nvPr>
            <p:ph type="ctrTitle"/>
          </p:nvPr>
        </p:nvSpPr>
        <p:spPr>
          <a:xfrm>
            <a:off x="1371600" y="1803405"/>
            <a:ext cx="9448800" cy="1825096"/>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6000"/>
              <a:buFont typeface="Century Gothic"/>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 name="Google Shape;15;p16"/>
          <p:cNvSpPr txBox="1">
            <a:spLocks noGrp="1"/>
          </p:cNvSpPr>
          <p:nvPr>
            <p:ph type="subTitle" idx="1"/>
          </p:nvPr>
        </p:nvSpPr>
        <p:spPr>
          <a:xfrm>
            <a:off x="1371600" y="3632201"/>
            <a:ext cx="9448800" cy="6858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lt1"/>
              </a:buClr>
              <a:buSzPts val="2000"/>
              <a:buNone/>
              <a:defRPr sz="2000"/>
            </a:lvl1pPr>
            <a:lvl2pPr lvl="1" algn="ctr">
              <a:lnSpc>
                <a:spcPct val="90000"/>
              </a:lnSpc>
              <a:spcBef>
                <a:spcPts val="500"/>
              </a:spcBef>
              <a:spcAft>
                <a:spcPts val="0"/>
              </a:spcAft>
              <a:buClr>
                <a:schemeClr val="lt1"/>
              </a:buClr>
              <a:buSzPts val="2000"/>
              <a:buNone/>
              <a:defRPr sz="2000"/>
            </a:lvl2pPr>
            <a:lvl3pPr lvl="2" algn="ctr">
              <a:lnSpc>
                <a:spcPct val="90000"/>
              </a:lnSpc>
              <a:spcBef>
                <a:spcPts val="500"/>
              </a:spcBef>
              <a:spcAft>
                <a:spcPts val="0"/>
              </a:spcAft>
              <a:buClr>
                <a:schemeClr val="lt1"/>
              </a:buClr>
              <a:buSzPts val="1800"/>
              <a:buNone/>
              <a:defRPr sz="1800"/>
            </a:lvl3pPr>
            <a:lvl4pPr lvl="3" algn="ctr">
              <a:lnSpc>
                <a:spcPct val="90000"/>
              </a:lnSpc>
              <a:spcBef>
                <a:spcPts val="500"/>
              </a:spcBef>
              <a:spcAft>
                <a:spcPts val="0"/>
              </a:spcAft>
              <a:buClr>
                <a:schemeClr val="lt1"/>
              </a:buClr>
              <a:buSzPts val="1600"/>
              <a:buNone/>
              <a:defRPr sz="1600"/>
            </a:lvl4pPr>
            <a:lvl5pPr lvl="4" algn="ctr">
              <a:lnSpc>
                <a:spcPct val="90000"/>
              </a:lnSpc>
              <a:spcBef>
                <a:spcPts val="500"/>
              </a:spcBef>
              <a:spcAft>
                <a:spcPts val="0"/>
              </a:spcAft>
              <a:buClr>
                <a:schemeClr val="lt1"/>
              </a:buClr>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a:endParaRPr/>
          </a:p>
        </p:txBody>
      </p:sp>
      <p:sp>
        <p:nvSpPr>
          <p:cNvPr id="16" name="Google Shape;16;p16"/>
          <p:cNvSpPr txBox="1">
            <a:spLocks noGrp="1"/>
          </p:cNvSpPr>
          <p:nvPr>
            <p:ph type="dt" idx="10"/>
          </p:nvPr>
        </p:nvSpPr>
        <p:spPr>
          <a:xfrm>
            <a:off x="7909561" y="4314328"/>
            <a:ext cx="2910840" cy="374642"/>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16"/>
          <p:cNvSpPr txBox="1">
            <a:spLocks noGrp="1"/>
          </p:cNvSpPr>
          <p:nvPr>
            <p:ph type="ftr" idx="11"/>
          </p:nvPr>
        </p:nvSpPr>
        <p:spPr>
          <a:xfrm>
            <a:off x="1371600" y="4323845"/>
            <a:ext cx="6400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16"/>
          <p:cNvSpPr txBox="1">
            <a:spLocks noGrp="1"/>
          </p:cNvSpPr>
          <p:nvPr>
            <p:ph type="sldNum" idx="12"/>
          </p:nvPr>
        </p:nvSpPr>
        <p:spPr>
          <a:xfrm>
            <a:off x="8077200" y="1430866"/>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anoramic Picture with Caption">
  <p:cSld name="Panoramic Picture with Caption">
    <p:spTree>
      <p:nvGrpSpPr>
        <p:cNvPr id="1" name="Shape 71"/>
        <p:cNvGrpSpPr/>
        <p:nvPr/>
      </p:nvGrpSpPr>
      <p:grpSpPr>
        <a:xfrm>
          <a:off x="0" y="0"/>
          <a:ext cx="0" cy="0"/>
          <a:chOff x="0" y="0"/>
          <a:chExt cx="0" cy="0"/>
        </a:xfrm>
      </p:grpSpPr>
      <p:sp>
        <p:nvSpPr>
          <p:cNvPr id="72" name="Google Shape;72;p25"/>
          <p:cNvSpPr txBox="1">
            <a:spLocks noGrp="1"/>
          </p:cNvSpPr>
          <p:nvPr>
            <p:ph type="title"/>
          </p:nvPr>
        </p:nvSpPr>
        <p:spPr>
          <a:xfrm>
            <a:off x="685777" y="4697360"/>
            <a:ext cx="10822034" cy="81935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25"/>
          <p:cNvSpPr>
            <a:spLocks noGrp="1"/>
          </p:cNvSpPr>
          <p:nvPr>
            <p:ph type="pic" idx="2"/>
          </p:nvPr>
        </p:nvSpPr>
        <p:spPr>
          <a:xfrm>
            <a:off x="681727" y="941439"/>
            <a:ext cx="10821840" cy="3478161"/>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74" name="Google Shape;74;p25"/>
          <p:cNvSpPr txBox="1">
            <a:spLocks noGrp="1"/>
          </p:cNvSpPr>
          <p:nvPr>
            <p:ph type="body" idx="1"/>
          </p:nvPr>
        </p:nvSpPr>
        <p:spPr>
          <a:xfrm>
            <a:off x="685800" y="5516715"/>
            <a:ext cx="10820400" cy="701969"/>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75" name="Google Shape;75;p2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2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2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Title and Caption">
  <p:cSld name="Title and Caption">
    <p:spTree>
      <p:nvGrpSpPr>
        <p:cNvPr id="1" name="Shape 78"/>
        <p:cNvGrpSpPr/>
        <p:nvPr/>
      </p:nvGrpSpPr>
      <p:grpSpPr>
        <a:xfrm>
          <a:off x="0" y="0"/>
          <a:ext cx="0" cy="0"/>
          <a:chOff x="0" y="0"/>
          <a:chExt cx="0" cy="0"/>
        </a:xfrm>
      </p:grpSpPr>
      <p:pic>
        <p:nvPicPr>
          <p:cNvPr id="79" name="Google Shape;79;p2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0" name="Google Shape;80;p26"/>
          <p:cNvSpPr txBox="1">
            <a:spLocks noGrp="1"/>
          </p:cNvSpPr>
          <p:nvPr>
            <p:ph type="title"/>
          </p:nvPr>
        </p:nvSpPr>
        <p:spPr>
          <a:xfrm>
            <a:off x="685800" y="753532"/>
            <a:ext cx="10820400" cy="2802467"/>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26"/>
          <p:cNvSpPr txBox="1">
            <a:spLocks noGrp="1"/>
          </p:cNvSpPr>
          <p:nvPr>
            <p:ph type="body" idx="1"/>
          </p:nvPr>
        </p:nvSpPr>
        <p:spPr>
          <a:xfrm>
            <a:off x="1024467" y="3649133"/>
            <a:ext cx="10130516" cy="999067"/>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2" name="Google Shape;82;p26"/>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26"/>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4" name="Google Shape;84;p26"/>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Quote with Caption">
  <p:cSld name="Quote with Caption">
    <p:spTree>
      <p:nvGrpSpPr>
        <p:cNvPr id="1" name="Shape 85"/>
        <p:cNvGrpSpPr/>
        <p:nvPr/>
      </p:nvGrpSpPr>
      <p:grpSpPr>
        <a:xfrm>
          <a:off x="0" y="0"/>
          <a:ext cx="0" cy="0"/>
          <a:chOff x="0" y="0"/>
          <a:chExt cx="0" cy="0"/>
        </a:xfrm>
      </p:grpSpPr>
      <p:pic>
        <p:nvPicPr>
          <p:cNvPr id="86" name="Google Shape;86;p27"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7" name="Google Shape;87;p27"/>
          <p:cNvSpPr txBox="1">
            <a:spLocks noGrp="1"/>
          </p:cNvSpPr>
          <p:nvPr>
            <p:ph type="title"/>
          </p:nvPr>
        </p:nvSpPr>
        <p:spPr>
          <a:xfrm>
            <a:off x="1024467" y="753533"/>
            <a:ext cx="10151533" cy="260449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8" name="Google Shape;88;p27"/>
          <p:cNvSpPr txBox="1">
            <a:spLocks noGrp="1"/>
          </p:cNvSpPr>
          <p:nvPr>
            <p:ph type="body" idx="1"/>
          </p:nvPr>
        </p:nvSpPr>
        <p:spPr>
          <a:xfrm>
            <a:off x="1303865" y="3365556"/>
            <a:ext cx="9592736" cy="444443"/>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9" name="Google Shape;89;p27"/>
          <p:cNvSpPr txBox="1">
            <a:spLocks noGrp="1"/>
          </p:cNvSpPr>
          <p:nvPr>
            <p:ph type="body" idx="2"/>
          </p:nvPr>
        </p:nvSpPr>
        <p:spPr>
          <a:xfrm>
            <a:off x="1024467" y="3959862"/>
            <a:ext cx="10151533" cy="67987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0" name="Google Shape;90;p27"/>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1" name="Google Shape;91;p27"/>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2" name="Google Shape;92;p27"/>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
        <p:nvSpPr>
          <p:cNvPr id="93" name="Google Shape;93;p27"/>
          <p:cNvSpPr txBox="1"/>
          <p:nvPr/>
        </p:nvSpPr>
        <p:spPr>
          <a:xfrm>
            <a:off x="476250" y="933450"/>
            <a:ext cx="609600" cy="584776"/>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
        <p:nvSpPr>
          <p:cNvPr id="94" name="Google Shape;94;p27"/>
          <p:cNvSpPr txBox="1"/>
          <p:nvPr/>
        </p:nvSpPr>
        <p:spPr>
          <a:xfrm>
            <a:off x="10984230" y="2701290"/>
            <a:ext cx="609600" cy="584776"/>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Name Card">
  <p:cSld name="Name Card">
    <p:spTree>
      <p:nvGrpSpPr>
        <p:cNvPr id="1" name="Shape 95"/>
        <p:cNvGrpSpPr/>
        <p:nvPr/>
      </p:nvGrpSpPr>
      <p:grpSpPr>
        <a:xfrm>
          <a:off x="0" y="0"/>
          <a:ext cx="0" cy="0"/>
          <a:chOff x="0" y="0"/>
          <a:chExt cx="0" cy="0"/>
        </a:xfrm>
      </p:grpSpPr>
      <p:pic>
        <p:nvPicPr>
          <p:cNvPr id="96" name="Google Shape;96;p2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97" name="Google Shape;97;p28"/>
          <p:cNvSpPr txBox="1">
            <a:spLocks noGrp="1"/>
          </p:cNvSpPr>
          <p:nvPr>
            <p:ph type="title"/>
          </p:nvPr>
        </p:nvSpPr>
        <p:spPr>
          <a:xfrm>
            <a:off x="1024495" y="1124701"/>
            <a:ext cx="10146186" cy="251183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8" name="Google Shape;98;p28"/>
          <p:cNvSpPr txBox="1">
            <a:spLocks noGrp="1"/>
          </p:cNvSpPr>
          <p:nvPr>
            <p:ph type="body" idx="1"/>
          </p:nvPr>
        </p:nvSpPr>
        <p:spPr>
          <a:xfrm>
            <a:off x="1024467" y="3648315"/>
            <a:ext cx="10144654" cy="9998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9" name="Google Shape;99;p28"/>
          <p:cNvSpPr txBox="1">
            <a:spLocks noGrp="1"/>
          </p:cNvSpPr>
          <p:nvPr>
            <p:ph type="dt" idx="10"/>
          </p:nvPr>
        </p:nvSpPr>
        <p:spPr>
          <a:xfrm>
            <a:off x="7814452" y="378883"/>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0" name="Google Shape;100;p28"/>
          <p:cNvSpPr txBox="1">
            <a:spLocks noGrp="1"/>
          </p:cNvSpPr>
          <p:nvPr>
            <p:ph type="ftr" idx="11"/>
          </p:nvPr>
        </p:nvSpPr>
        <p:spPr>
          <a:xfrm>
            <a:off x="685800" y="378883"/>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1" name="Google Shape;101;p2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3 Column">
  <p:cSld name="3 Column">
    <p:spTree>
      <p:nvGrpSpPr>
        <p:cNvPr id="1" name="Shape 102"/>
        <p:cNvGrpSpPr/>
        <p:nvPr/>
      </p:nvGrpSpPr>
      <p:grpSpPr>
        <a:xfrm>
          <a:off x="0" y="0"/>
          <a:ext cx="0" cy="0"/>
          <a:chOff x="0" y="0"/>
          <a:chExt cx="0" cy="0"/>
        </a:xfrm>
      </p:grpSpPr>
      <p:sp>
        <p:nvSpPr>
          <p:cNvPr id="103" name="Google Shape;103;p29"/>
          <p:cNvSpPr txBox="1">
            <a:spLocks noGrp="1"/>
          </p:cNvSpPr>
          <p:nvPr>
            <p:ph type="title"/>
          </p:nvPr>
        </p:nvSpPr>
        <p:spPr>
          <a:xfrm>
            <a:off x="2895600" y="761999"/>
            <a:ext cx="8610599" cy="1303867"/>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4" name="Google Shape;104;p29"/>
          <p:cNvSpPr txBox="1">
            <a:spLocks noGrp="1"/>
          </p:cNvSpPr>
          <p:nvPr>
            <p:ph type="body" idx="1"/>
          </p:nvPr>
        </p:nvSpPr>
        <p:spPr>
          <a:xfrm>
            <a:off x="685800" y="2202080"/>
            <a:ext cx="3456432" cy="617320"/>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5" name="Google Shape;105;p29"/>
          <p:cNvSpPr txBox="1">
            <a:spLocks noGrp="1"/>
          </p:cNvSpPr>
          <p:nvPr>
            <p:ph type="body" idx="2"/>
          </p:nvPr>
        </p:nvSpPr>
        <p:spPr>
          <a:xfrm>
            <a:off x="685799"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6" name="Google Shape;106;p29"/>
          <p:cNvSpPr txBox="1">
            <a:spLocks noGrp="1"/>
          </p:cNvSpPr>
          <p:nvPr>
            <p:ph type="body" idx="3"/>
          </p:nvPr>
        </p:nvSpPr>
        <p:spPr>
          <a:xfrm>
            <a:off x="4368800" y="2201333"/>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7" name="Google Shape;107;p29"/>
          <p:cNvSpPr txBox="1">
            <a:spLocks noGrp="1"/>
          </p:cNvSpPr>
          <p:nvPr>
            <p:ph type="body" idx="4"/>
          </p:nvPr>
        </p:nvSpPr>
        <p:spPr>
          <a:xfrm>
            <a:off x="4366858" y="2904067"/>
            <a:ext cx="3456432" cy="331461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8" name="Google Shape;108;p29"/>
          <p:cNvSpPr txBox="1">
            <a:spLocks noGrp="1"/>
          </p:cNvSpPr>
          <p:nvPr>
            <p:ph type="body" idx="5"/>
          </p:nvPr>
        </p:nvSpPr>
        <p:spPr>
          <a:xfrm>
            <a:off x="8051800" y="2192866"/>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9" name="Google Shape;109;p29"/>
          <p:cNvSpPr txBox="1">
            <a:spLocks noGrp="1"/>
          </p:cNvSpPr>
          <p:nvPr>
            <p:ph type="body" idx="6"/>
          </p:nvPr>
        </p:nvSpPr>
        <p:spPr>
          <a:xfrm>
            <a:off x="8051801"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0" name="Google Shape;110;p2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1" name="Google Shape;111;p2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2" name="Google Shape;112;p2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3 Picture Column">
  <p:cSld name="3 Picture Column">
    <p:spTree>
      <p:nvGrpSpPr>
        <p:cNvPr id="1" name="Shape 113"/>
        <p:cNvGrpSpPr/>
        <p:nvPr/>
      </p:nvGrpSpPr>
      <p:grpSpPr>
        <a:xfrm>
          <a:off x="0" y="0"/>
          <a:ext cx="0" cy="0"/>
          <a:chOff x="0" y="0"/>
          <a:chExt cx="0" cy="0"/>
        </a:xfrm>
      </p:grpSpPr>
      <p:sp>
        <p:nvSpPr>
          <p:cNvPr id="114" name="Google Shape;114;p30"/>
          <p:cNvSpPr txBox="1">
            <a:spLocks noGrp="1"/>
          </p:cNvSpPr>
          <p:nvPr>
            <p:ph type="title"/>
          </p:nvPr>
        </p:nvSpPr>
        <p:spPr>
          <a:xfrm>
            <a:off x="2895600" y="762000"/>
            <a:ext cx="8610599"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5" name="Google Shape;115;p30"/>
          <p:cNvSpPr txBox="1">
            <a:spLocks noGrp="1"/>
          </p:cNvSpPr>
          <p:nvPr>
            <p:ph type="body" idx="1"/>
          </p:nvPr>
        </p:nvSpPr>
        <p:spPr>
          <a:xfrm>
            <a:off x="688618" y="4191000"/>
            <a:ext cx="3451582"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6" name="Google Shape;116;p30"/>
          <p:cNvSpPr>
            <a:spLocks noGrp="1"/>
          </p:cNvSpPr>
          <p:nvPr>
            <p:ph type="pic" idx="2"/>
          </p:nvPr>
        </p:nvSpPr>
        <p:spPr>
          <a:xfrm>
            <a:off x="688618" y="2362200"/>
            <a:ext cx="3451582"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17" name="Google Shape;117;p30"/>
          <p:cNvSpPr txBox="1">
            <a:spLocks noGrp="1"/>
          </p:cNvSpPr>
          <p:nvPr>
            <p:ph type="body" idx="3"/>
          </p:nvPr>
        </p:nvSpPr>
        <p:spPr>
          <a:xfrm>
            <a:off x="688618" y="4873764"/>
            <a:ext cx="3451582"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8" name="Google Shape;118;p30"/>
          <p:cNvSpPr txBox="1">
            <a:spLocks noGrp="1"/>
          </p:cNvSpPr>
          <p:nvPr>
            <p:ph type="body" idx="4"/>
          </p:nvPr>
        </p:nvSpPr>
        <p:spPr>
          <a:xfrm>
            <a:off x="4374263" y="4191000"/>
            <a:ext cx="3448935"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9" name="Google Shape;119;p30"/>
          <p:cNvSpPr>
            <a:spLocks noGrp="1"/>
          </p:cNvSpPr>
          <p:nvPr>
            <p:ph type="pic" idx="5"/>
          </p:nvPr>
        </p:nvSpPr>
        <p:spPr>
          <a:xfrm>
            <a:off x="4374263" y="2362200"/>
            <a:ext cx="3448936"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0" name="Google Shape;120;p30"/>
          <p:cNvSpPr txBox="1">
            <a:spLocks noGrp="1"/>
          </p:cNvSpPr>
          <p:nvPr>
            <p:ph type="body" idx="6"/>
          </p:nvPr>
        </p:nvSpPr>
        <p:spPr>
          <a:xfrm>
            <a:off x="4374264" y="4873763"/>
            <a:ext cx="344893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1" name="Google Shape;121;p30"/>
          <p:cNvSpPr txBox="1">
            <a:spLocks noGrp="1"/>
          </p:cNvSpPr>
          <p:nvPr>
            <p:ph type="body" idx="7"/>
          </p:nvPr>
        </p:nvSpPr>
        <p:spPr>
          <a:xfrm>
            <a:off x="8049731" y="4191000"/>
            <a:ext cx="3456469"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22" name="Google Shape;122;p30"/>
          <p:cNvSpPr>
            <a:spLocks noGrp="1"/>
          </p:cNvSpPr>
          <p:nvPr>
            <p:ph type="pic" idx="8"/>
          </p:nvPr>
        </p:nvSpPr>
        <p:spPr>
          <a:xfrm>
            <a:off x="8049855" y="2362200"/>
            <a:ext cx="3447878"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3" name="Google Shape;123;p30"/>
          <p:cNvSpPr txBox="1">
            <a:spLocks noGrp="1"/>
          </p:cNvSpPr>
          <p:nvPr>
            <p:ph type="body" idx="9"/>
          </p:nvPr>
        </p:nvSpPr>
        <p:spPr>
          <a:xfrm>
            <a:off x="8049731" y="4873761"/>
            <a:ext cx="345244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4" name="Google Shape;124;p3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5" name="Google Shape;125;p3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6" name="Google Shape;126;p3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27"/>
        <p:cNvGrpSpPr/>
        <p:nvPr/>
      </p:nvGrpSpPr>
      <p:grpSpPr>
        <a:xfrm>
          <a:off x="0" y="0"/>
          <a:ext cx="0" cy="0"/>
          <a:chOff x="0" y="0"/>
          <a:chExt cx="0" cy="0"/>
        </a:xfrm>
      </p:grpSpPr>
      <p:sp>
        <p:nvSpPr>
          <p:cNvPr id="128" name="Google Shape;128;p3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9" name="Google Shape;129;p31"/>
          <p:cNvSpPr txBox="1">
            <a:spLocks noGrp="1"/>
          </p:cNvSpPr>
          <p:nvPr>
            <p:ph type="body" idx="1"/>
          </p:nvPr>
        </p:nvSpPr>
        <p:spPr>
          <a:xfrm rot="5400000">
            <a:off x="4083937" y="-1203579"/>
            <a:ext cx="4024125" cy="108204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0" name="Google Shape;130;p3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1" name="Google Shape;131;p3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2" name="Google Shape;132;p3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_TITLE_AND_VERTICAL_TEXT">
    <p:spTree>
      <p:nvGrpSpPr>
        <p:cNvPr id="1" name="Shape 133"/>
        <p:cNvGrpSpPr/>
        <p:nvPr/>
      </p:nvGrpSpPr>
      <p:grpSpPr>
        <a:xfrm>
          <a:off x="0" y="0"/>
          <a:ext cx="0" cy="0"/>
          <a:chOff x="0" y="0"/>
          <a:chExt cx="0" cy="0"/>
        </a:xfrm>
      </p:grpSpPr>
      <p:pic>
        <p:nvPicPr>
          <p:cNvPr id="134" name="Google Shape;134;p32"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35" name="Google Shape;135;p32"/>
          <p:cNvSpPr txBox="1">
            <a:spLocks noGrp="1"/>
          </p:cNvSpPr>
          <p:nvPr>
            <p:ph type="title"/>
          </p:nvPr>
        </p:nvSpPr>
        <p:spPr>
          <a:xfrm rot="5400000">
            <a:off x="8525933" y="1667933"/>
            <a:ext cx="3903133" cy="20574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4000"/>
              <a:buFont typeface="Century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6" name="Google Shape;136;p32"/>
          <p:cNvSpPr txBox="1">
            <a:spLocks noGrp="1"/>
          </p:cNvSpPr>
          <p:nvPr>
            <p:ph type="body" idx="1"/>
          </p:nvPr>
        </p:nvSpPr>
        <p:spPr>
          <a:xfrm rot="5400000">
            <a:off x="3175000" y="-1405467"/>
            <a:ext cx="3903133" cy="8204201"/>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7" name="Google Shape;137;p32"/>
          <p:cNvSpPr txBox="1">
            <a:spLocks noGrp="1"/>
          </p:cNvSpPr>
          <p:nvPr>
            <p:ph type="dt" idx="10"/>
          </p:nvPr>
        </p:nvSpPr>
        <p:spPr>
          <a:xfrm>
            <a:off x="7814452" y="379941"/>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8" name="Google Shape;138;p32"/>
          <p:cNvSpPr txBox="1">
            <a:spLocks noGrp="1"/>
          </p:cNvSpPr>
          <p:nvPr>
            <p:ph type="ftr" idx="11"/>
          </p:nvPr>
        </p:nvSpPr>
        <p:spPr>
          <a:xfrm>
            <a:off x="685800" y="381000"/>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9" name="Google Shape;139;p32"/>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9"/>
        <p:cNvGrpSpPr/>
        <p:nvPr/>
      </p:nvGrpSpPr>
      <p:grpSpPr>
        <a:xfrm>
          <a:off x="0" y="0"/>
          <a:ext cx="0" cy="0"/>
          <a:chOff x="0" y="0"/>
          <a:chExt cx="0" cy="0"/>
        </a:xfrm>
      </p:grpSpPr>
      <p:sp>
        <p:nvSpPr>
          <p:cNvPr id="20" name="Google Shape;20;p1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17"/>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22" name="Google Shape;22;p17"/>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17"/>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17"/>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25"/>
        <p:cNvGrpSpPr/>
        <p:nvPr/>
      </p:nvGrpSpPr>
      <p:grpSpPr>
        <a:xfrm>
          <a:off x="0" y="0"/>
          <a:ext cx="0" cy="0"/>
          <a:chOff x="0" y="0"/>
          <a:chExt cx="0" cy="0"/>
        </a:xfrm>
      </p:grpSpPr>
      <p:pic>
        <p:nvPicPr>
          <p:cNvPr id="26" name="Google Shape;26;p1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27" name="Google Shape;27;p18"/>
          <p:cNvSpPr txBox="1">
            <a:spLocks noGrp="1"/>
          </p:cNvSpPr>
          <p:nvPr>
            <p:ph type="title"/>
          </p:nvPr>
        </p:nvSpPr>
        <p:spPr>
          <a:xfrm>
            <a:off x="685800" y="753533"/>
            <a:ext cx="10820399" cy="2801935"/>
          </a:xfrm>
          <a:prstGeom prst="rect">
            <a:avLst/>
          </a:prstGeom>
          <a:noFill/>
          <a:ln>
            <a:noFill/>
          </a:ln>
        </p:spPr>
        <p:txBody>
          <a:bodyPr spcFirstLastPara="1" wrap="square" lIns="91425" tIns="45700" rIns="91425" bIns="45700" anchor="b" anchorCtr="0">
            <a:normAutofit/>
          </a:bodyPr>
          <a:lstStyle>
            <a:lvl1pPr lvl="0" algn="r">
              <a:lnSpc>
                <a:spcPct val="90000"/>
              </a:lnSpc>
              <a:spcBef>
                <a:spcPts val="0"/>
              </a:spcBef>
              <a:spcAft>
                <a:spcPts val="0"/>
              </a:spcAft>
              <a:buClr>
                <a:schemeClr val="lt1"/>
              </a:buClr>
              <a:buSzPts val="4000"/>
              <a:buFont typeface="Century Gothic"/>
              <a:buNone/>
              <a:defRPr sz="4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18"/>
          <p:cNvSpPr txBox="1">
            <a:spLocks noGrp="1"/>
          </p:cNvSpPr>
          <p:nvPr>
            <p:ph type="body" idx="1"/>
          </p:nvPr>
        </p:nvSpPr>
        <p:spPr>
          <a:xfrm>
            <a:off x="1024467" y="3641725"/>
            <a:ext cx="10490200" cy="955675"/>
          </a:xfrm>
          <a:prstGeom prst="rect">
            <a:avLst/>
          </a:prstGeom>
          <a:noFill/>
          <a:ln>
            <a:noFill/>
          </a:ln>
        </p:spPr>
        <p:txBody>
          <a:bodyPr spcFirstLastPara="1" wrap="square" lIns="91425" tIns="45700" rIns="91425" bIns="45700" anchor="t" anchorCtr="0">
            <a:normAutofit/>
          </a:bodyPr>
          <a:lstStyle>
            <a:lvl1pPr marL="457200" lvl="0" indent="-228600" algn="r">
              <a:lnSpc>
                <a:spcPct val="90000"/>
              </a:lnSpc>
              <a:spcBef>
                <a:spcPts val="1000"/>
              </a:spcBef>
              <a:spcAft>
                <a:spcPts val="0"/>
              </a:spcAft>
              <a:buClr>
                <a:schemeClr val="lt1"/>
              </a:buClr>
              <a:buSzPts val="2200"/>
              <a:buNone/>
              <a:defRPr sz="2200">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1800"/>
              <a:buNone/>
              <a:defRPr sz="1800">
                <a:solidFill>
                  <a:schemeClr val="lt1"/>
                </a:solidFill>
              </a:defRPr>
            </a:lvl3pPr>
            <a:lvl4pPr marL="1828800" lvl="3" indent="-228600" algn="l">
              <a:lnSpc>
                <a:spcPct val="90000"/>
              </a:lnSpc>
              <a:spcBef>
                <a:spcPts val="500"/>
              </a:spcBef>
              <a:spcAft>
                <a:spcPts val="0"/>
              </a:spcAft>
              <a:buClr>
                <a:schemeClr val="lt1"/>
              </a:buClr>
              <a:buSzPts val="1600"/>
              <a:buNone/>
              <a:defRPr sz="1600">
                <a:solidFill>
                  <a:schemeClr val="lt1"/>
                </a:solidFill>
              </a:defRPr>
            </a:lvl4pPr>
            <a:lvl5pPr marL="2286000" lvl="4" indent="-228600" algn="l">
              <a:lnSpc>
                <a:spcPct val="90000"/>
              </a:lnSpc>
              <a:spcBef>
                <a:spcPts val="500"/>
              </a:spcBef>
              <a:spcAft>
                <a:spcPts val="0"/>
              </a:spcAft>
              <a:buClr>
                <a:schemeClr val="lt1"/>
              </a:buClr>
              <a:buSzPts val="1600"/>
              <a:buNone/>
              <a:defRPr sz="1600">
                <a:solidFill>
                  <a:schemeClr val="lt1"/>
                </a:solidFill>
              </a:defRPr>
            </a:lvl5pPr>
            <a:lvl6pPr marL="2743200" lvl="5" indent="-228600" algn="l">
              <a:lnSpc>
                <a:spcPct val="90000"/>
              </a:lnSpc>
              <a:spcBef>
                <a:spcPts val="500"/>
              </a:spcBef>
              <a:spcAft>
                <a:spcPts val="0"/>
              </a:spcAft>
              <a:buClr>
                <a:schemeClr val="lt1"/>
              </a:buClr>
              <a:buSzPts val="1600"/>
              <a:buNone/>
              <a:defRPr sz="1600">
                <a:solidFill>
                  <a:schemeClr val="lt1"/>
                </a:solidFill>
              </a:defRPr>
            </a:lvl6pPr>
            <a:lvl7pPr marL="3200400" lvl="6" indent="-228600" algn="l">
              <a:lnSpc>
                <a:spcPct val="90000"/>
              </a:lnSpc>
              <a:spcBef>
                <a:spcPts val="500"/>
              </a:spcBef>
              <a:spcAft>
                <a:spcPts val="0"/>
              </a:spcAft>
              <a:buClr>
                <a:schemeClr val="lt1"/>
              </a:buClr>
              <a:buSzPts val="1600"/>
              <a:buNone/>
              <a:defRPr sz="1600">
                <a:solidFill>
                  <a:schemeClr val="lt1"/>
                </a:solidFill>
              </a:defRPr>
            </a:lvl7pPr>
            <a:lvl8pPr marL="3657600" lvl="7" indent="-228600" algn="l">
              <a:lnSpc>
                <a:spcPct val="90000"/>
              </a:lnSpc>
              <a:spcBef>
                <a:spcPts val="500"/>
              </a:spcBef>
              <a:spcAft>
                <a:spcPts val="0"/>
              </a:spcAft>
              <a:buClr>
                <a:schemeClr val="lt1"/>
              </a:buClr>
              <a:buSzPts val="1600"/>
              <a:buNone/>
              <a:defRPr sz="1600">
                <a:solidFill>
                  <a:schemeClr val="lt1"/>
                </a:solidFill>
              </a:defRPr>
            </a:lvl8pPr>
            <a:lvl9pPr marL="4114800" lvl="8" indent="-228600" algn="l">
              <a:lnSpc>
                <a:spcPct val="90000"/>
              </a:lnSpc>
              <a:spcBef>
                <a:spcPts val="500"/>
              </a:spcBef>
              <a:spcAft>
                <a:spcPts val="0"/>
              </a:spcAft>
              <a:buClr>
                <a:schemeClr val="lt1"/>
              </a:buClr>
              <a:buSzPts val="1600"/>
              <a:buNone/>
              <a:defRPr sz="1600">
                <a:solidFill>
                  <a:schemeClr val="lt1"/>
                </a:solidFill>
              </a:defRPr>
            </a:lvl9pPr>
          </a:lstStyle>
          <a:p>
            <a:endParaRPr/>
          </a:p>
        </p:txBody>
      </p:sp>
      <p:sp>
        <p:nvSpPr>
          <p:cNvPr id="29" name="Google Shape;29;p18"/>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18"/>
          <p:cNvSpPr txBox="1">
            <a:spLocks noGrp="1"/>
          </p:cNvSpPr>
          <p:nvPr>
            <p:ph type="ftr" idx="11"/>
          </p:nvPr>
        </p:nvSpPr>
        <p:spPr>
          <a:xfrm>
            <a:off x="685800" y="381001"/>
            <a:ext cx="6991492" cy="36406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1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2"/>
        <p:cNvGrpSpPr/>
        <p:nvPr/>
      </p:nvGrpSpPr>
      <p:grpSpPr>
        <a:xfrm>
          <a:off x="0" y="0"/>
          <a:ext cx="0" cy="0"/>
          <a:chOff x="0" y="0"/>
          <a:chExt cx="0" cy="0"/>
        </a:xfrm>
      </p:grpSpPr>
      <p:sp>
        <p:nvSpPr>
          <p:cNvPr id="33" name="Google Shape;33;p1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19"/>
          <p:cNvSpPr txBox="1">
            <a:spLocks noGrp="1"/>
          </p:cNvSpPr>
          <p:nvPr>
            <p:ph type="body" idx="1"/>
          </p:nvPr>
        </p:nvSpPr>
        <p:spPr>
          <a:xfrm>
            <a:off x="6858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5" name="Google Shape;35;p19"/>
          <p:cNvSpPr txBox="1">
            <a:spLocks noGrp="1"/>
          </p:cNvSpPr>
          <p:nvPr>
            <p:ph type="body" idx="2"/>
          </p:nvPr>
        </p:nvSpPr>
        <p:spPr>
          <a:xfrm>
            <a:off x="61722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6" name="Google Shape;36;p1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1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1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9"/>
        <p:cNvGrpSpPr/>
        <p:nvPr/>
      </p:nvGrpSpPr>
      <p:grpSpPr>
        <a:xfrm>
          <a:off x="0" y="0"/>
          <a:ext cx="0" cy="0"/>
          <a:chOff x="0" y="0"/>
          <a:chExt cx="0" cy="0"/>
        </a:xfrm>
      </p:grpSpPr>
      <p:sp>
        <p:nvSpPr>
          <p:cNvPr id="40" name="Google Shape;40;p20"/>
          <p:cNvSpPr txBox="1">
            <a:spLocks noGrp="1"/>
          </p:cNvSpPr>
          <p:nvPr>
            <p:ph type="title"/>
          </p:nvPr>
        </p:nvSpPr>
        <p:spPr>
          <a:xfrm>
            <a:off x="2895600" y="762000"/>
            <a:ext cx="8610600"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20"/>
          <p:cNvSpPr txBox="1">
            <a:spLocks noGrp="1"/>
          </p:cNvSpPr>
          <p:nvPr>
            <p:ph type="body" idx="1"/>
          </p:nvPr>
        </p:nvSpPr>
        <p:spPr>
          <a:xfrm>
            <a:off x="914409" y="2183802"/>
            <a:ext cx="5079991"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2" name="Google Shape;42;p20"/>
          <p:cNvSpPr txBox="1">
            <a:spLocks noGrp="1"/>
          </p:cNvSpPr>
          <p:nvPr>
            <p:ph type="body" idx="2"/>
          </p:nvPr>
        </p:nvSpPr>
        <p:spPr>
          <a:xfrm>
            <a:off x="685800" y="3132666"/>
            <a:ext cx="5311775"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3" name="Google Shape;43;p20"/>
          <p:cNvSpPr txBox="1">
            <a:spLocks noGrp="1"/>
          </p:cNvSpPr>
          <p:nvPr>
            <p:ph type="body" idx="3"/>
          </p:nvPr>
        </p:nvSpPr>
        <p:spPr>
          <a:xfrm>
            <a:off x="6400800" y="2183802"/>
            <a:ext cx="5105400"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4" name="Google Shape;44;p20"/>
          <p:cNvSpPr txBox="1">
            <a:spLocks noGrp="1"/>
          </p:cNvSpPr>
          <p:nvPr>
            <p:ph type="body" idx="4"/>
          </p:nvPr>
        </p:nvSpPr>
        <p:spPr>
          <a:xfrm>
            <a:off x="6172200" y="3132666"/>
            <a:ext cx="5334000"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5" name="Google Shape;45;p2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2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2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8"/>
        <p:cNvGrpSpPr/>
        <p:nvPr/>
      </p:nvGrpSpPr>
      <p:grpSpPr>
        <a:xfrm>
          <a:off x="0" y="0"/>
          <a:ext cx="0" cy="0"/>
          <a:chOff x="0" y="0"/>
          <a:chExt cx="0" cy="0"/>
        </a:xfrm>
      </p:grpSpPr>
      <p:sp>
        <p:nvSpPr>
          <p:cNvPr id="49" name="Google Shape;49;p2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2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2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2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22"/>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22"/>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22"/>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7"/>
        <p:cNvGrpSpPr/>
        <p:nvPr/>
      </p:nvGrpSpPr>
      <p:grpSpPr>
        <a:xfrm>
          <a:off x="0" y="0"/>
          <a:ext cx="0" cy="0"/>
          <a:chOff x="0" y="0"/>
          <a:chExt cx="0" cy="0"/>
        </a:xfrm>
      </p:grpSpPr>
      <p:sp>
        <p:nvSpPr>
          <p:cNvPr id="58" name="Google Shape;58;p23"/>
          <p:cNvSpPr txBox="1">
            <a:spLocks noGrp="1"/>
          </p:cNvSpPr>
          <p:nvPr>
            <p:ph type="title"/>
          </p:nvPr>
        </p:nvSpPr>
        <p:spPr>
          <a:xfrm>
            <a:off x="685800" y="1524000"/>
            <a:ext cx="411480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23"/>
          <p:cNvSpPr txBox="1">
            <a:spLocks noGrp="1"/>
          </p:cNvSpPr>
          <p:nvPr>
            <p:ph type="body" idx="1"/>
          </p:nvPr>
        </p:nvSpPr>
        <p:spPr>
          <a:xfrm>
            <a:off x="4995582" y="746759"/>
            <a:ext cx="6510618" cy="5471925"/>
          </a:xfrm>
          <a:prstGeom prst="rect">
            <a:avLst/>
          </a:prstGeom>
          <a:noFill/>
          <a:ln>
            <a:noFill/>
          </a:ln>
        </p:spPr>
        <p:txBody>
          <a:bodyPr spcFirstLastPara="1" wrap="square" lIns="91425" tIns="45700" rIns="91425" bIns="45700" anchor="ctr"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60" name="Google Shape;60;p23"/>
          <p:cNvSpPr txBox="1">
            <a:spLocks noGrp="1"/>
          </p:cNvSpPr>
          <p:nvPr>
            <p:ph type="body" idx="2"/>
          </p:nvPr>
        </p:nvSpPr>
        <p:spPr>
          <a:xfrm>
            <a:off x="685800" y="3124199"/>
            <a:ext cx="411480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1" name="Google Shape;61;p23"/>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23"/>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23"/>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4"/>
        <p:cNvGrpSpPr/>
        <p:nvPr/>
      </p:nvGrpSpPr>
      <p:grpSpPr>
        <a:xfrm>
          <a:off x="0" y="0"/>
          <a:ext cx="0" cy="0"/>
          <a:chOff x="0" y="0"/>
          <a:chExt cx="0" cy="0"/>
        </a:xfrm>
      </p:grpSpPr>
      <p:sp>
        <p:nvSpPr>
          <p:cNvPr id="65" name="Google Shape;65;p24"/>
          <p:cNvSpPr txBox="1">
            <a:spLocks noGrp="1"/>
          </p:cNvSpPr>
          <p:nvPr>
            <p:ph type="title"/>
          </p:nvPr>
        </p:nvSpPr>
        <p:spPr>
          <a:xfrm>
            <a:off x="685800" y="1524000"/>
            <a:ext cx="687324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24"/>
          <p:cNvSpPr>
            <a:spLocks noGrp="1"/>
          </p:cNvSpPr>
          <p:nvPr>
            <p:ph type="pic" idx="2"/>
          </p:nvPr>
        </p:nvSpPr>
        <p:spPr>
          <a:xfrm>
            <a:off x="7861238" y="751241"/>
            <a:ext cx="3644962" cy="5467443"/>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67" name="Google Shape;67;p24"/>
          <p:cNvSpPr txBox="1">
            <a:spLocks noGrp="1"/>
          </p:cNvSpPr>
          <p:nvPr>
            <p:ph type="body" idx="1"/>
          </p:nvPr>
        </p:nvSpPr>
        <p:spPr>
          <a:xfrm>
            <a:off x="685800" y="3124199"/>
            <a:ext cx="687324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8" name="Google Shape;68;p24"/>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24"/>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24"/>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
        <p:cNvGrpSpPr/>
        <p:nvPr/>
      </p:nvGrpSpPr>
      <p:grpSpPr>
        <a:xfrm>
          <a:off x="0" y="0"/>
          <a:ext cx="0" cy="0"/>
          <a:chOff x="0" y="0"/>
          <a:chExt cx="0" cy="0"/>
        </a:xfrm>
      </p:grpSpPr>
      <p:pic>
        <p:nvPicPr>
          <p:cNvPr id="6" name="Google Shape;6;p15" descr="C0-HD-TOP.png"/>
          <p:cNvPicPr preferRelativeResize="0"/>
          <p:nvPr/>
        </p:nvPicPr>
        <p:blipFill rotWithShape="1">
          <a:blip r:embed="rId19">
            <a:alphaModFix/>
          </a:blip>
          <a:srcRect/>
          <a:stretch/>
        </p:blipFill>
        <p:spPr>
          <a:xfrm>
            <a:off x="0" y="0"/>
            <a:ext cx="12192000" cy="1441450"/>
          </a:xfrm>
          <a:prstGeom prst="rect">
            <a:avLst/>
          </a:prstGeom>
          <a:noFill/>
          <a:ln>
            <a:noFill/>
          </a:ln>
        </p:spPr>
      </p:pic>
      <p:sp>
        <p:nvSpPr>
          <p:cNvPr id="7" name="Google Shape;7;p15"/>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marR="0" lvl="0" algn="r" rtl="0">
              <a:lnSpc>
                <a:spcPct val="90000"/>
              </a:lnSpc>
              <a:spcBef>
                <a:spcPts val="0"/>
              </a:spcBef>
              <a:spcAft>
                <a:spcPts val="0"/>
              </a:spcAft>
              <a:buClr>
                <a:schemeClr val="lt1"/>
              </a:buClr>
              <a:buSzPts val="4000"/>
              <a:buFont typeface="Century Gothic"/>
              <a:buNone/>
              <a:defRPr sz="40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 name="Google Shape;8;p15"/>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marR="0" lvl="0" indent="-368300" algn="l" rtl="0">
              <a:lnSpc>
                <a:spcPct val="90000"/>
              </a:lnSpc>
              <a:spcBef>
                <a:spcPts val="1000"/>
              </a:spcBef>
              <a:spcAft>
                <a:spcPts val="0"/>
              </a:spcAft>
              <a:buClr>
                <a:schemeClr val="lt1"/>
              </a:buClr>
              <a:buSzPts val="2200"/>
              <a:buFont typeface="Arial"/>
              <a:buChar char="•"/>
              <a:defRPr sz="2200" b="0" i="0" u="none" strike="noStrike" cap="none">
                <a:solidFill>
                  <a:schemeClr val="lt1"/>
                </a:solidFill>
                <a:latin typeface="Century Gothic"/>
                <a:ea typeface="Century Gothic"/>
                <a:cs typeface="Century Gothic"/>
                <a:sym typeface="Century Gothic"/>
              </a:defRPr>
            </a:lvl1pPr>
            <a:lvl2pPr marL="914400" marR="0" lvl="1" indent="-355600" algn="l" rtl="0">
              <a:lnSpc>
                <a:spcPct val="90000"/>
              </a:lnSpc>
              <a:spcBef>
                <a:spcPts val="500"/>
              </a:spcBef>
              <a:spcAft>
                <a:spcPts val="0"/>
              </a:spcAft>
              <a:buClr>
                <a:schemeClr val="lt1"/>
              </a:buClr>
              <a:buSzPts val="2000"/>
              <a:buFont typeface="Arial"/>
              <a:buChar char="•"/>
              <a:defRPr sz="2000" b="0" i="0" u="none" strike="noStrike" cap="none">
                <a:solidFill>
                  <a:schemeClr val="lt1"/>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3pPr>
            <a:lvl4pPr marL="1828800" marR="0" lvl="3"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4pPr>
            <a:lvl5pPr marL="2286000" marR="0" lvl="4"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5pPr>
            <a:lvl6pPr marL="2743200" marR="0" lvl="5"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6pPr>
            <a:lvl7pPr marL="3200400" marR="0" lvl="6"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7pPr>
            <a:lvl8pPr marL="3657600" marR="0" lvl="7"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8pPr>
            <a:lvl9pPr marL="4114800" marR="0" lvl="8"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9" name="Google Shape;9;p1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0" name="Google Shape;10;p1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1" name="Google Shape;11;p1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audio" Target="../media/media1.m4a"/><Relationship Id="rId7" Type="http://schemas.openxmlformats.org/officeDocument/2006/relationships/image" Target="../media/image4.png"/><Relationship Id="rId2" Type="http://schemas.microsoft.com/office/2007/relationships/media" Target="../media/media1.m4a"/><Relationship Id="rId1" Type="http://schemas.openxmlformats.org/officeDocument/2006/relationships/tags" Target="../tags/tag2.xml"/><Relationship Id="rId6" Type="http://schemas.openxmlformats.org/officeDocument/2006/relationships/image" Target="../media/image3.png"/><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tags" Target="../tags/tag11.xml"/><Relationship Id="rId5" Type="http://schemas.openxmlformats.org/officeDocument/2006/relationships/image" Target="../media/image8.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10.m4a"/><Relationship Id="rId7" Type="http://schemas.openxmlformats.org/officeDocument/2006/relationships/image" Target="../media/image9.png"/><Relationship Id="rId2" Type="http://schemas.microsoft.com/office/2007/relationships/media" Target="../media/media10.m4a"/><Relationship Id="rId1" Type="http://schemas.openxmlformats.org/officeDocument/2006/relationships/tags" Target="../tags/tag12.xml"/><Relationship Id="rId6" Type="http://schemas.openxmlformats.org/officeDocument/2006/relationships/image" Target="../media/image3.png"/><Relationship Id="rId5" Type="http://schemas.openxmlformats.org/officeDocument/2006/relationships/notesSlide" Target="../notesSlides/notesSlide11.xml"/><Relationship Id="rId4"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11.m4a"/><Relationship Id="rId7" Type="http://schemas.openxmlformats.org/officeDocument/2006/relationships/image" Target="../media/image10.png"/><Relationship Id="rId2" Type="http://schemas.microsoft.com/office/2007/relationships/media" Target="../media/media11.m4a"/><Relationship Id="rId1" Type="http://schemas.openxmlformats.org/officeDocument/2006/relationships/tags" Target="../tags/tag13.xml"/><Relationship Id="rId6" Type="http://schemas.openxmlformats.org/officeDocument/2006/relationships/image" Target="../media/image3.png"/><Relationship Id="rId5" Type="http://schemas.openxmlformats.org/officeDocument/2006/relationships/notesSlide" Target="../notesSlides/notesSlide12.xml"/><Relationship Id="rId4"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12.m4a"/><Relationship Id="rId7" Type="http://schemas.openxmlformats.org/officeDocument/2006/relationships/image" Target="../media/image3.png"/><Relationship Id="rId2" Type="http://schemas.microsoft.com/office/2007/relationships/media" Target="../media/media12.m4a"/><Relationship Id="rId1" Type="http://schemas.openxmlformats.org/officeDocument/2006/relationships/tags" Target="../tags/tag14.xml"/><Relationship Id="rId6" Type="http://schemas.openxmlformats.org/officeDocument/2006/relationships/image" Target="../media/image11.png"/><Relationship Id="rId5" Type="http://schemas.openxmlformats.org/officeDocument/2006/relationships/notesSlide" Target="../notesSlides/notesSlide13.xml"/><Relationship Id="rId4"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audio" Target="../media/media13.m4a"/><Relationship Id="rId7" Type="http://schemas.openxmlformats.org/officeDocument/2006/relationships/image" Target="../media/image4.png"/><Relationship Id="rId2" Type="http://schemas.microsoft.com/office/2007/relationships/media" Target="../media/media13.m4a"/><Relationship Id="rId1" Type="http://schemas.openxmlformats.org/officeDocument/2006/relationships/tags" Target="../tags/tag15.xml"/><Relationship Id="rId6" Type="http://schemas.openxmlformats.org/officeDocument/2006/relationships/image" Target="../media/image3.png"/><Relationship Id="rId5" Type="http://schemas.openxmlformats.org/officeDocument/2006/relationships/notesSlide" Target="../notesSlides/notesSlide14.xml"/><Relationship Id="rId4"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audio" Target="../media/media14.m4a"/><Relationship Id="rId7" Type="http://schemas.openxmlformats.org/officeDocument/2006/relationships/image" Target="../media/image4.png"/><Relationship Id="rId2" Type="http://schemas.microsoft.com/office/2007/relationships/media" Target="../media/media14.m4a"/><Relationship Id="rId1" Type="http://schemas.openxmlformats.org/officeDocument/2006/relationships/tags" Target="../tags/tag16.xml"/><Relationship Id="rId6" Type="http://schemas.openxmlformats.org/officeDocument/2006/relationships/image" Target="../media/image3.png"/><Relationship Id="rId5" Type="http://schemas.openxmlformats.org/officeDocument/2006/relationships/notesSlide" Target="../notesSlides/notesSlide15.xml"/><Relationship Id="rId4"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audio" Target="../media/media15.m4a"/><Relationship Id="rId7" Type="http://schemas.openxmlformats.org/officeDocument/2006/relationships/image" Target="../media/image4.png"/><Relationship Id="rId2" Type="http://schemas.microsoft.com/office/2007/relationships/media" Target="../media/media15.m4a"/><Relationship Id="rId1" Type="http://schemas.openxmlformats.org/officeDocument/2006/relationships/tags" Target="../tags/tag17.xml"/><Relationship Id="rId6" Type="http://schemas.openxmlformats.org/officeDocument/2006/relationships/image" Target="../media/image3.png"/><Relationship Id="rId5" Type="http://schemas.openxmlformats.org/officeDocument/2006/relationships/notesSlide" Target="../notesSlides/notesSlide16.xml"/><Relationship Id="rId4"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audio" Target="../media/media16.m4a"/><Relationship Id="rId7" Type="http://schemas.openxmlformats.org/officeDocument/2006/relationships/image" Target="../media/image4.png"/><Relationship Id="rId2" Type="http://schemas.microsoft.com/office/2007/relationships/media" Target="../media/media16.m4a"/><Relationship Id="rId1" Type="http://schemas.openxmlformats.org/officeDocument/2006/relationships/tags" Target="../tags/tag18.xml"/><Relationship Id="rId6" Type="http://schemas.openxmlformats.org/officeDocument/2006/relationships/image" Target="../media/image3.png"/><Relationship Id="rId5" Type="http://schemas.openxmlformats.org/officeDocument/2006/relationships/notesSlide" Target="../notesSlides/notesSlide17.xml"/><Relationship Id="rId4"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notesSlide" Target="../notesSlides/notesSlide18.xml"/><Relationship Id="rId7" Type="http://schemas.openxmlformats.org/officeDocument/2006/relationships/hyperlink" Target="https://www.techtarget.com/searchsecurity/definition/authentication#:~:text=Authentication%20enables%20organizations%20to%20keep,network%2Dbased%20applications%20or%20services" TargetMode="External"/><Relationship Id="rId2" Type="http://schemas.openxmlformats.org/officeDocument/2006/relationships/slideLayout" Target="../slideLayouts/slideLayout2.xml"/><Relationship Id="rId1" Type="http://schemas.openxmlformats.org/officeDocument/2006/relationships/tags" Target="../tags/tag19.xml"/><Relationship Id="rId6" Type="http://schemas.openxmlformats.org/officeDocument/2006/relationships/hyperlink" Target="https://brightlineit.com/encryption-at-rest-important-business/" TargetMode="External"/><Relationship Id="rId5" Type="http://schemas.openxmlformats.org/officeDocument/2006/relationships/hyperlink" Target="https://linfordco.com/blog/information-security-policies/" TargetMode="External"/><Relationship Id="rId4" Type="http://schemas.openxmlformats.org/officeDocument/2006/relationships/hyperlink" Target="https://www.soterosoft.com/blog/data-in-use-encryption-data-in-motion-encryption/#:~:text=In%2DUse%20encryption%20takes%20a,%2C%20cloud%2C%20or%20hybrid" TargetMode="External"/></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2.m4a"/><Relationship Id="rId7" Type="http://schemas.openxmlformats.org/officeDocument/2006/relationships/image" Target="../media/image3.png"/><Relationship Id="rId2" Type="http://schemas.microsoft.com/office/2007/relationships/media" Target="../media/media2.m4a"/><Relationship Id="rId1" Type="http://schemas.openxmlformats.org/officeDocument/2006/relationships/tags" Target="../tags/tag3.xml"/><Relationship Id="rId6" Type="http://schemas.openxmlformats.org/officeDocument/2006/relationships/image" Target="../media/image5.png"/><Relationship Id="rId5" Type="http://schemas.openxmlformats.org/officeDocument/2006/relationships/notesSlide" Target="../notesSlides/notesSlide2.xml"/><Relationship Id="rId4"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audio" Target="../media/media3.m4a"/><Relationship Id="rId7" Type="http://schemas.openxmlformats.org/officeDocument/2006/relationships/image" Target="../media/image4.png"/><Relationship Id="rId2" Type="http://schemas.microsoft.com/office/2007/relationships/media" Target="../media/media3.m4a"/><Relationship Id="rId1" Type="http://schemas.openxmlformats.org/officeDocument/2006/relationships/tags" Target="../tags/tag4.xml"/><Relationship Id="rId6" Type="http://schemas.openxmlformats.org/officeDocument/2006/relationships/image" Target="../media/image3.png"/><Relationship Id="rId5" Type="http://schemas.openxmlformats.org/officeDocument/2006/relationships/notesSlide" Target="../notesSlides/notesSlide3.xml"/><Relationship Id="rId4"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audio" Target="../media/media4.m4a"/><Relationship Id="rId7" Type="http://schemas.openxmlformats.org/officeDocument/2006/relationships/image" Target="../media/image4.png"/><Relationship Id="rId2" Type="http://schemas.microsoft.com/office/2007/relationships/media" Target="../media/media4.m4a"/><Relationship Id="rId1" Type="http://schemas.openxmlformats.org/officeDocument/2006/relationships/tags" Target="../tags/tag5.xml"/><Relationship Id="rId6" Type="http://schemas.openxmlformats.org/officeDocument/2006/relationships/image" Target="../media/image3.png"/><Relationship Id="rId5" Type="http://schemas.openxmlformats.org/officeDocument/2006/relationships/notesSlide" Target="../notesSlides/notesSlide4.xml"/><Relationship Id="rId4"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audio" Target="../media/media5.m4a"/><Relationship Id="rId7" Type="http://schemas.openxmlformats.org/officeDocument/2006/relationships/image" Target="../media/image4.png"/><Relationship Id="rId2" Type="http://schemas.microsoft.com/office/2007/relationships/media" Target="../media/media5.m4a"/><Relationship Id="rId1" Type="http://schemas.openxmlformats.org/officeDocument/2006/relationships/tags" Target="../tags/tag6.xml"/><Relationship Id="rId6" Type="http://schemas.openxmlformats.org/officeDocument/2006/relationships/image" Target="../media/image3.png"/><Relationship Id="rId5" Type="http://schemas.openxmlformats.org/officeDocument/2006/relationships/notesSlide" Target="../notesSlides/notesSlide5.xml"/><Relationship Id="rId4"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audio" Target="../media/media6.m4a"/><Relationship Id="rId7" Type="http://schemas.openxmlformats.org/officeDocument/2006/relationships/image" Target="../media/image4.png"/><Relationship Id="rId2" Type="http://schemas.microsoft.com/office/2007/relationships/media" Target="../media/media6.m4a"/><Relationship Id="rId1" Type="http://schemas.openxmlformats.org/officeDocument/2006/relationships/tags" Target="../tags/tag7.xml"/><Relationship Id="rId6" Type="http://schemas.openxmlformats.org/officeDocument/2006/relationships/image" Target="../media/image3.png"/><Relationship Id="rId5" Type="http://schemas.openxmlformats.org/officeDocument/2006/relationships/notesSlide" Target="../notesSlides/notesSlide6.xml"/><Relationship Id="rId4"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audio" Target="../media/media7.m4a"/><Relationship Id="rId7" Type="http://schemas.openxmlformats.org/officeDocument/2006/relationships/image" Target="../media/image4.png"/><Relationship Id="rId2" Type="http://schemas.microsoft.com/office/2007/relationships/media" Target="../media/media7.m4a"/><Relationship Id="rId1" Type="http://schemas.openxmlformats.org/officeDocument/2006/relationships/tags" Target="../tags/tag8.xml"/><Relationship Id="rId6" Type="http://schemas.openxmlformats.org/officeDocument/2006/relationships/image" Target="../media/image3.png"/><Relationship Id="rId5" Type="http://schemas.openxmlformats.org/officeDocument/2006/relationships/notesSlide" Target="../notesSlides/notesSlide7.xml"/><Relationship Id="rId4"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8.m4a"/><Relationship Id="rId7" Type="http://schemas.openxmlformats.org/officeDocument/2006/relationships/image" Target="../media/image6.png"/><Relationship Id="rId2" Type="http://schemas.microsoft.com/office/2007/relationships/media" Target="../media/media8.m4a"/><Relationship Id="rId1" Type="http://schemas.openxmlformats.org/officeDocument/2006/relationships/tags" Target="../tags/tag9.xml"/><Relationship Id="rId6" Type="http://schemas.openxmlformats.org/officeDocument/2006/relationships/image" Target="../media/image3.png"/><Relationship Id="rId5" Type="http://schemas.openxmlformats.org/officeDocument/2006/relationships/notesSlide" Target="../notesSlides/notesSlide8.xml"/><Relationship Id="rId4"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9.m4a"/><Relationship Id="rId7" Type="http://schemas.openxmlformats.org/officeDocument/2006/relationships/image" Target="../media/image7.png"/><Relationship Id="rId2" Type="http://schemas.microsoft.com/office/2007/relationships/media" Target="../media/media9.m4a"/><Relationship Id="rId1" Type="http://schemas.openxmlformats.org/officeDocument/2006/relationships/tags" Target="../tags/tag10.xml"/><Relationship Id="rId6" Type="http://schemas.openxmlformats.org/officeDocument/2006/relationships/image" Target="../media/image3.png"/><Relationship Id="rId5" Type="http://schemas.openxmlformats.org/officeDocument/2006/relationships/notesSlide" Target="../notesSlides/notesSlide9.xml"/><Relationship Id="rId4"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1"/>
          <p:cNvSpPr txBox="1">
            <a:spLocks noGrp="1"/>
          </p:cNvSpPr>
          <p:nvPr>
            <p:ph type="ctrTitle"/>
          </p:nvPr>
        </p:nvSpPr>
        <p:spPr>
          <a:xfrm>
            <a:off x="1371600" y="1790153"/>
            <a:ext cx="9448800" cy="1825096"/>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6000"/>
              <a:buFont typeface="Century Gothic"/>
              <a:buNone/>
            </a:pPr>
            <a:r>
              <a:rPr lang="en-US"/>
              <a:t>Green Pace</a:t>
            </a:r>
            <a:endParaRPr/>
          </a:p>
        </p:txBody>
      </p:sp>
      <p:sp>
        <p:nvSpPr>
          <p:cNvPr id="145" name="Google Shape;145;p1"/>
          <p:cNvSpPr txBox="1">
            <a:spLocks noGrp="1"/>
          </p:cNvSpPr>
          <p:nvPr>
            <p:ph type="subTitle" idx="1"/>
          </p:nvPr>
        </p:nvSpPr>
        <p:spPr>
          <a:xfrm>
            <a:off x="1371600" y="3632200"/>
            <a:ext cx="9448800" cy="1561592"/>
          </a:xfrm>
          <a:prstGeom prst="rect">
            <a:avLst/>
          </a:prstGeom>
          <a:noFill/>
          <a:ln>
            <a:noFill/>
          </a:ln>
        </p:spPr>
        <p:txBody>
          <a:bodyPr spcFirstLastPara="1" wrap="square" lIns="91425" tIns="45700" rIns="91425" bIns="45700" anchor="t" anchorCtr="0">
            <a:normAutofit/>
          </a:bodyPr>
          <a:lstStyle/>
          <a:p>
            <a:pPr marL="0" lvl="0" indent="0" algn="l" rtl="0">
              <a:lnSpc>
                <a:spcPct val="70000"/>
              </a:lnSpc>
              <a:spcBef>
                <a:spcPts val="0"/>
              </a:spcBef>
              <a:spcAft>
                <a:spcPts val="0"/>
              </a:spcAft>
              <a:buClr>
                <a:schemeClr val="lt1"/>
              </a:buClr>
              <a:buSzPts val="1850"/>
              <a:buNone/>
            </a:pPr>
            <a:r>
              <a:rPr lang="en-US" sz="1850" dirty="0"/>
              <a:t>Security Policy Presentation</a:t>
            </a:r>
            <a:endParaRPr dirty="0"/>
          </a:p>
          <a:p>
            <a:pPr marL="0" lvl="0" indent="0" algn="l" rtl="0">
              <a:lnSpc>
                <a:spcPct val="70000"/>
              </a:lnSpc>
              <a:spcBef>
                <a:spcPts val="1000"/>
              </a:spcBef>
              <a:spcAft>
                <a:spcPts val="0"/>
              </a:spcAft>
              <a:buClr>
                <a:schemeClr val="lt1"/>
              </a:buClr>
              <a:buSzPts val="1850"/>
              <a:buNone/>
            </a:pPr>
            <a:r>
              <a:rPr lang="en-US" sz="1850" dirty="0"/>
              <a:t>Developer: </a:t>
            </a:r>
            <a:r>
              <a:rPr lang="en-US" sz="1850" i="1" dirty="0"/>
              <a:t>Chloe Ninefeldt</a:t>
            </a:r>
            <a:endParaRPr dirty="0"/>
          </a:p>
        </p:txBody>
      </p:sp>
      <p:pic>
        <p:nvPicPr>
          <p:cNvPr id="146" name="Google Shape;146;p1" descr="Green Pace logo"/>
          <p:cNvPicPr preferRelativeResize="0"/>
          <p:nvPr/>
        </p:nvPicPr>
        <p:blipFill>
          <a:blip r:embed="rId6">
            <a:alphaModFix/>
          </a:blip>
          <a:stretch>
            <a:fillRect/>
          </a:stretch>
        </p:blipFill>
        <p:spPr>
          <a:xfrm>
            <a:off x="7440774" y="659854"/>
            <a:ext cx="2921424" cy="3786772"/>
          </a:xfrm>
          <a:prstGeom prst="rect">
            <a:avLst/>
          </a:prstGeom>
          <a:noFill/>
          <a:ln>
            <a:noFill/>
          </a:ln>
        </p:spPr>
      </p:pic>
      <p:pic>
        <p:nvPicPr>
          <p:cNvPr id="2" name="Recorded Sound">
            <a:hlinkClick r:id="" action="ppaction://media"/>
            <a:extLst>
              <a:ext uri="{FF2B5EF4-FFF2-40B4-BE49-F238E27FC236}">
                <a16:creationId xmlns:a16="http://schemas.microsoft.com/office/drawing/2014/main" id="{BFA8B69B-893A-7C51-B00E-BF34DFA554FB}"/>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2661138" y="1054608"/>
            <a:ext cx="609600" cy="6096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6882"/>
    </mc:Choice>
    <mc:Fallback xmlns="">
      <p:transition spd="slow" advTm="688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88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2895600" y="764373"/>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dirty="0"/>
              <a:t>Unit Testing</a:t>
            </a:r>
            <a:endParaRPr dirty="0"/>
          </a:p>
        </p:txBody>
      </p:sp>
      <p:sp>
        <p:nvSpPr>
          <p:cNvPr id="196" name="Google Shape;196;g9504e29505_0_0"/>
          <p:cNvSpPr txBox="1">
            <a:spLocks noGrp="1"/>
          </p:cNvSpPr>
          <p:nvPr>
            <p:ph type="body" idx="1"/>
          </p:nvPr>
        </p:nvSpPr>
        <p:spPr>
          <a:xfrm>
            <a:off x="685800" y="2194560"/>
            <a:ext cx="10820400" cy="819945"/>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1800"/>
              <a:buNone/>
            </a:pPr>
            <a:r>
              <a:rPr lang="en-US" dirty="0"/>
              <a:t>Test to verify resizing decreases the collection to zero</a:t>
            </a:r>
            <a:endParaRPr dirty="0"/>
          </a:p>
        </p:txBody>
      </p:sp>
      <p:pic>
        <p:nvPicPr>
          <p:cNvPr id="197" name="Google Shape;197;g9504e29505_0_0" descr="Green Pace logo"/>
          <p:cNvPicPr preferRelativeResize="0"/>
          <p:nvPr/>
        </p:nvPicPr>
        <p:blipFill>
          <a:blip r:embed="rId4">
            <a:alphaModFix/>
          </a:blip>
          <a:stretch>
            <a:fillRect/>
          </a:stretch>
        </p:blipFill>
        <p:spPr>
          <a:xfrm>
            <a:off x="11084074" y="5440526"/>
            <a:ext cx="886601" cy="1149225"/>
          </a:xfrm>
          <a:prstGeom prst="rect">
            <a:avLst/>
          </a:prstGeom>
          <a:noFill/>
          <a:ln>
            <a:noFill/>
          </a:ln>
        </p:spPr>
      </p:pic>
      <p:pic>
        <p:nvPicPr>
          <p:cNvPr id="4" name="Picture 3">
            <a:extLst>
              <a:ext uri="{FF2B5EF4-FFF2-40B4-BE49-F238E27FC236}">
                <a16:creationId xmlns:a16="http://schemas.microsoft.com/office/drawing/2014/main" id="{9495F53B-632E-51B4-CD71-347F25230910}"/>
              </a:ext>
            </a:extLst>
          </p:cNvPr>
          <p:cNvPicPr>
            <a:picLocks noChangeAspect="1"/>
          </p:cNvPicPr>
          <p:nvPr/>
        </p:nvPicPr>
        <p:blipFill>
          <a:blip r:embed="rId5"/>
          <a:stretch>
            <a:fillRect/>
          </a:stretch>
        </p:blipFill>
        <p:spPr>
          <a:xfrm>
            <a:off x="3300412" y="3588552"/>
            <a:ext cx="5591175" cy="2505075"/>
          </a:xfrm>
          <a:prstGeom prst="rect">
            <a:avLst/>
          </a:prstGeom>
        </p:spPr>
      </p:pic>
    </p:spTree>
    <p:custDataLst>
      <p:tags r:id="rId1"/>
    </p:custDataLst>
    <p:extLst>
      <p:ext uri="{BB962C8B-B14F-4D97-AF65-F5344CB8AC3E}">
        <p14:creationId xmlns:p14="http://schemas.microsoft.com/office/powerpoint/2010/main" val="10742085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2895600" y="764373"/>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dirty="0"/>
              <a:t>Unit Testing</a:t>
            </a:r>
            <a:endParaRPr dirty="0"/>
          </a:p>
        </p:txBody>
      </p:sp>
      <p:sp>
        <p:nvSpPr>
          <p:cNvPr id="196" name="Google Shape;196;g9504e29505_0_0"/>
          <p:cNvSpPr txBox="1">
            <a:spLocks noGrp="1"/>
          </p:cNvSpPr>
          <p:nvPr>
            <p:ph type="body" idx="1"/>
          </p:nvPr>
        </p:nvSpPr>
        <p:spPr>
          <a:xfrm>
            <a:off x="685800" y="2194560"/>
            <a:ext cx="10820400" cy="819945"/>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1800"/>
              <a:buNone/>
            </a:pPr>
            <a:r>
              <a:rPr lang="en-US" dirty="0"/>
              <a:t>Test to verify reserve increases the capacity but not the size of the collection.</a:t>
            </a:r>
            <a:endParaRPr dirty="0"/>
          </a:p>
        </p:txBody>
      </p:sp>
      <p:pic>
        <p:nvPicPr>
          <p:cNvPr id="197" name="Google Shape;197;g9504e29505_0_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4" name="Picture 3">
            <a:extLst>
              <a:ext uri="{FF2B5EF4-FFF2-40B4-BE49-F238E27FC236}">
                <a16:creationId xmlns:a16="http://schemas.microsoft.com/office/drawing/2014/main" id="{F9046644-E330-4B18-F9A0-4DEEAB5A784C}"/>
              </a:ext>
            </a:extLst>
          </p:cNvPr>
          <p:cNvPicPr>
            <a:picLocks noChangeAspect="1"/>
          </p:cNvPicPr>
          <p:nvPr/>
        </p:nvPicPr>
        <p:blipFill>
          <a:blip r:embed="rId7"/>
          <a:stretch>
            <a:fillRect/>
          </a:stretch>
        </p:blipFill>
        <p:spPr>
          <a:xfrm>
            <a:off x="2314575" y="3699050"/>
            <a:ext cx="7562850" cy="2514600"/>
          </a:xfrm>
          <a:prstGeom prst="rect">
            <a:avLst/>
          </a:prstGeom>
        </p:spPr>
      </p:pic>
      <p:pic>
        <p:nvPicPr>
          <p:cNvPr id="5" name="Recorded Sound">
            <a:hlinkClick r:id="" action="ppaction://media"/>
            <a:extLst>
              <a:ext uri="{FF2B5EF4-FFF2-40B4-BE49-F238E27FC236}">
                <a16:creationId xmlns:a16="http://schemas.microsoft.com/office/drawing/2014/main" id="{74E6E348-E060-98B4-40AF-0E95EC946CFA}"/>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2435051" y="459573"/>
            <a:ext cx="609600" cy="609600"/>
          </a:xfrm>
          <a:prstGeom prst="rect">
            <a:avLst/>
          </a:prstGeom>
        </p:spPr>
      </p:pic>
    </p:spTree>
    <p:custDataLst>
      <p:tags r:id="rId1"/>
    </p:custDataLst>
    <p:extLst>
      <p:ext uri="{BB962C8B-B14F-4D97-AF65-F5344CB8AC3E}">
        <p14:creationId xmlns:p14="http://schemas.microsoft.com/office/powerpoint/2010/main" val="115658085"/>
      </p:ext>
    </p:extLst>
  </p:cSld>
  <p:clrMapOvr>
    <a:masterClrMapping/>
  </p:clrMapOvr>
  <mc:AlternateContent xmlns:mc="http://schemas.openxmlformats.org/markup-compatibility/2006" xmlns:p14="http://schemas.microsoft.com/office/powerpoint/2010/main">
    <mc:Choice Requires="p14">
      <p:transition spd="slow" p14:dur="2000" advTm="25203"/>
    </mc:Choice>
    <mc:Fallback xmlns="">
      <p:transition spd="slow" advTm="2520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520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2895600" y="764373"/>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dirty="0"/>
              <a:t>Unit Testing</a:t>
            </a:r>
            <a:endParaRPr dirty="0"/>
          </a:p>
        </p:txBody>
      </p:sp>
      <p:sp>
        <p:nvSpPr>
          <p:cNvPr id="196" name="Google Shape;196;g9504e29505_0_0"/>
          <p:cNvSpPr txBox="1">
            <a:spLocks noGrp="1"/>
          </p:cNvSpPr>
          <p:nvPr>
            <p:ph type="body" idx="1"/>
          </p:nvPr>
        </p:nvSpPr>
        <p:spPr>
          <a:xfrm>
            <a:off x="685800" y="2194560"/>
            <a:ext cx="4971422" cy="4270348"/>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1800"/>
              <a:buNone/>
            </a:pPr>
            <a:r>
              <a:rPr lang="en-US" dirty="0"/>
              <a:t>All tests passed. </a:t>
            </a:r>
            <a:endParaRPr dirty="0"/>
          </a:p>
        </p:txBody>
      </p:sp>
      <p:pic>
        <p:nvPicPr>
          <p:cNvPr id="197" name="Google Shape;197;g9504e29505_0_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Picture 2">
            <a:extLst>
              <a:ext uri="{FF2B5EF4-FFF2-40B4-BE49-F238E27FC236}">
                <a16:creationId xmlns:a16="http://schemas.microsoft.com/office/drawing/2014/main" id="{47442D8C-7103-246D-D2D2-7DF9CC10E1C6}"/>
              </a:ext>
            </a:extLst>
          </p:cNvPr>
          <p:cNvPicPr>
            <a:picLocks noChangeAspect="1"/>
          </p:cNvPicPr>
          <p:nvPr/>
        </p:nvPicPr>
        <p:blipFill>
          <a:blip r:embed="rId7"/>
          <a:stretch>
            <a:fillRect/>
          </a:stretch>
        </p:blipFill>
        <p:spPr>
          <a:xfrm>
            <a:off x="6004077" y="2194560"/>
            <a:ext cx="5473933" cy="4270348"/>
          </a:xfrm>
          <a:prstGeom prst="rect">
            <a:avLst/>
          </a:prstGeom>
        </p:spPr>
      </p:pic>
      <p:pic>
        <p:nvPicPr>
          <p:cNvPr id="5" name="Recorded Sound">
            <a:hlinkClick r:id="" action="ppaction://media"/>
            <a:extLst>
              <a:ext uri="{FF2B5EF4-FFF2-40B4-BE49-F238E27FC236}">
                <a16:creationId xmlns:a16="http://schemas.microsoft.com/office/drawing/2014/main" id="{4CF23873-8E5B-C2ED-83C3-0DFDC8CD0EAA}"/>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2475244" y="4329734"/>
            <a:ext cx="609600" cy="609600"/>
          </a:xfrm>
          <a:prstGeom prst="rect">
            <a:avLst/>
          </a:prstGeom>
        </p:spPr>
      </p:pic>
    </p:spTree>
    <p:custDataLst>
      <p:tags r:id="rId1"/>
    </p:custDataLst>
    <p:extLst>
      <p:ext uri="{BB962C8B-B14F-4D97-AF65-F5344CB8AC3E}">
        <p14:creationId xmlns:p14="http://schemas.microsoft.com/office/powerpoint/2010/main" val="3821482640"/>
      </p:ext>
    </p:extLst>
  </p:cSld>
  <p:clrMapOvr>
    <a:masterClrMapping/>
  </p:clrMapOvr>
  <mc:AlternateContent xmlns:mc="http://schemas.openxmlformats.org/markup-compatibility/2006" xmlns:p14="http://schemas.microsoft.com/office/powerpoint/2010/main">
    <mc:Choice Requires="p14">
      <p:transition spd="slow" p14:dur="2000" advTm="11108"/>
    </mc:Choice>
    <mc:Fallback xmlns="">
      <p:transition spd="slow" advTm="1110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1108"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AUTOMATION SUMMARY</a:t>
            </a:r>
            <a:endParaRPr/>
          </a:p>
        </p:txBody>
      </p:sp>
      <p:pic>
        <p:nvPicPr>
          <p:cNvPr id="203" name="Google Shape;203;p9" descr="DevSec Ops Toolchain Diagram&#10;Graphical representation of the automation process used in the enforcement and compliance of the Security Policy Standards.&#10;The illustration shows a figure eight or infinity symbol to illustrate that the cycle of development is continuous. It starts with assessing and planning, to designing and building with DevSecOps in the center of the continuous loop to maintain system integrity and then make additional changes to make it more secure."/>
          <p:cNvPicPr preferRelativeResize="0">
            <a:picLocks noGrp="1"/>
          </p:cNvPicPr>
          <p:nvPr>
            <p:ph type="body" idx="1"/>
          </p:nvPr>
        </p:nvPicPr>
        <p:blipFill rotWithShape="1">
          <a:blip r:embed="rId6">
            <a:alphaModFix/>
          </a:blip>
          <a:srcRect/>
          <a:stretch/>
        </p:blipFill>
        <p:spPr>
          <a:xfrm>
            <a:off x="2127250" y="2199481"/>
            <a:ext cx="7937500" cy="4013200"/>
          </a:xfrm>
          <a:prstGeom prst="rect">
            <a:avLst/>
          </a:prstGeom>
          <a:noFill/>
          <a:ln>
            <a:noFill/>
          </a:ln>
        </p:spPr>
      </p:pic>
      <p:pic>
        <p:nvPicPr>
          <p:cNvPr id="204" name="Google Shape;204;p9"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pic>
        <p:nvPicPr>
          <p:cNvPr id="2" name="Recorded Sound">
            <a:hlinkClick r:id="" action="ppaction://media"/>
            <a:extLst>
              <a:ext uri="{FF2B5EF4-FFF2-40B4-BE49-F238E27FC236}">
                <a16:creationId xmlns:a16="http://schemas.microsoft.com/office/drawing/2014/main" id="{FF820BA4-29B5-E924-BACC-619906EA2A13}"/>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2450123" y="645319"/>
            <a:ext cx="609600" cy="6096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8438"/>
    </mc:Choice>
    <mc:Fallback xmlns="">
      <p:transition spd="slow" advTm="843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43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10"/>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TOOLS</a:t>
            </a:r>
            <a:endParaRPr/>
          </a:p>
        </p:txBody>
      </p:sp>
      <p:sp>
        <p:nvSpPr>
          <p:cNvPr id="210" name="Google Shape;210;p10"/>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685800" lvl="1" indent="-228600" algn="l" rtl="0">
              <a:lnSpc>
                <a:spcPct val="90000"/>
              </a:lnSpc>
              <a:spcBef>
                <a:spcPts val="0"/>
              </a:spcBef>
              <a:spcAft>
                <a:spcPts val="0"/>
              </a:spcAft>
              <a:buClr>
                <a:schemeClr val="lt1"/>
              </a:buClr>
              <a:buSzPts val="2000"/>
              <a:buChar char="•"/>
            </a:pPr>
            <a:r>
              <a:rPr lang="en-US" dirty="0" err="1"/>
              <a:t>DevSecOps</a:t>
            </a:r>
            <a:r>
              <a:rPr lang="en-US" dirty="0"/>
              <a:t> is where security is integrated into your software development life cycle. In order to build, test, and deploy secure software faster, there needs to be some security practices put in place. This helps with detecting security vulnerabilities in the early stages and a faster recovery speed if a security incident were to occur (Foster, 2021). </a:t>
            </a:r>
            <a:endParaRPr sz="1600" dirty="0"/>
          </a:p>
          <a:p>
            <a:pPr marL="685800" lvl="1" indent="-228600" algn="l" rtl="0">
              <a:lnSpc>
                <a:spcPct val="90000"/>
              </a:lnSpc>
              <a:spcBef>
                <a:spcPts val="500"/>
              </a:spcBef>
              <a:spcAft>
                <a:spcPts val="0"/>
              </a:spcAft>
              <a:buClr>
                <a:schemeClr val="lt1"/>
              </a:buClr>
              <a:buSzPts val="2000"/>
              <a:buChar char="•"/>
            </a:pPr>
            <a:r>
              <a:rPr lang="en-US" dirty="0"/>
              <a:t>An external tool that can be used is </a:t>
            </a:r>
            <a:r>
              <a:rPr lang="en-US" dirty="0" err="1"/>
              <a:t>cppchecker</a:t>
            </a:r>
            <a:r>
              <a:rPr lang="en-US" dirty="0"/>
              <a:t>. This tool can go line by line of the warnings/messages that need to be addressed. In my experience, </a:t>
            </a:r>
            <a:r>
              <a:rPr lang="en-US" dirty="0" err="1"/>
              <a:t>cppchecker</a:t>
            </a:r>
            <a:r>
              <a:rPr lang="en-US" dirty="0"/>
              <a:t> caught more issues than Visual Studios did. In a coding project, Visual Studios marked 2 lines with errors, while </a:t>
            </a:r>
            <a:r>
              <a:rPr lang="en-US" dirty="0" err="1"/>
              <a:t>cppchecker</a:t>
            </a:r>
            <a:r>
              <a:rPr lang="en-US" dirty="0"/>
              <a:t> marker over 15 lines. This can help fix and secure code. </a:t>
            </a:r>
            <a:endParaRPr sz="1600" dirty="0"/>
          </a:p>
        </p:txBody>
      </p:sp>
      <p:pic>
        <p:nvPicPr>
          <p:cNvPr id="211" name="Google Shape;211;p1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Recorded Sound">
            <a:hlinkClick r:id="" action="ppaction://media"/>
            <a:extLst>
              <a:ext uri="{FF2B5EF4-FFF2-40B4-BE49-F238E27FC236}">
                <a16:creationId xmlns:a16="http://schemas.microsoft.com/office/drawing/2014/main" id="{12823452-2B58-D1F2-B791-90A2F0D6C78F}"/>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2590800" y="764373"/>
            <a:ext cx="609600" cy="6096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37696"/>
    </mc:Choice>
    <mc:Fallback xmlns="">
      <p:transition spd="slow" advTm="3769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769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1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RISKS AND BENEFITS</a:t>
            </a:r>
            <a:endParaRPr/>
          </a:p>
        </p:txBody>
      </p:sp>
      <p:sp>
        <p:nvSpPr>
          <p:cNvPr id="217" name="Google Shape;217;p11"/>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000"/>
              <a:buChar char="•"/>
            </a:pPr>
            <a:r>
              <a:rPr lang="en-US" sz="2000" dirty="0"/>
              <a:t>Acting now:</a:t>
            </a:r>
          </a:p>
          <a:p>
            <a:pPr marL="685800" lvl="1" indent="-228600">
              <a:spcBef>
                <a:spcPts val="0"/>
              </a:spcBef>
              <a:buSzPts val="2000"/>
            </a:pPr>
            <a:r>
              <a:rPr lang="en-US" dirty="0"/>
              <a:t>It takes a lot of time doing all of these tests and making sure it’s secure. Due to increased time testing, this could delay the project.</a:t>
            </a:r>
          </a:p>
          <a:p>
            <a:pPr marL="685800" lvl="1" indent="-228600">
              <a:spcBef>
                <a:spcPts val="0"/>
              </a:spcBef>
              <a:buSzPts val="2000"/>
            </a:pPr>
            <a:r>
              <a:rPr lang="en-US" dirty="0"/>
              <a:t>If the project is secure though and following the security policies and practices, threats can be caught early rather than in production. Fixing a project in production can cost time and money depending on the damages. </a:t>
            </a:r>
          </a:p>
          <a:p>
            <a:pPr marL="457200" lvl="1" indent="0">
              <a:spcBef>
                <a:spcPts val="0"/>
              </a:spcBef>
              <a:buSzPts val="2000"/>
              <a:buNone/>
            </a:pPr>
            <a:endParaRPr lang="en-US" dirty="0"/>
          </a:p>
          <a:p>
            <a:pPr marL="228600" lvl="0" indent="-228600" algn="l" rtl="0">
              <a:lnSpc>
                <a:spcPct val="90000"/>
              </a:lnSpc>
              <a:spcBef>
                <a:spcPts val="0"/>
              </a:spcBef>
              <a:spcAft>
                <a:spcPts val="0"/>
              </a:spcAft>
              <a:buClr>
                <a:schemeClr val="lt1"/>
              </a:buClr>
              <a:buSzPts val="2000"/>
              <a:buChar char="•"/>
            </a:pPr>
            <a:r>
              <a:rPr lang="en-US" sz="2000" dirty="0"/>
              <a:t>Acting later:</a:t>
            </a:r>
          </a:p>
          <a:p>
            <a:pPr marL="685800" lvl="1" indent="-228600">
              <a:spcBef>
                <a:spcPts val="0"/>
              </a:spcBef>
              <a:buSzPts val="2000"/>
            </a:pPr>
            <a:r>
              <a:rPr lang="en-US" sz="1800" dirty="0"/>
              <a:t>Waiting till later can make the code not consistent and editing the code later can be costly with adding security features.</a:t>
            </a:r>
          </a:p>
          <a:p>
            <a:pPr marL="685800" lvl="1" indent="-228600">
              <a:spcBef>
                <a:spcPts val="0"/>
              </a:spcBef>
              <a:buSzPts val="2000"/>
            </a:pPr>
            <a:r>
              <a:rPr lang="en-US" sz="1800" dirty="0"/>
              <a:t>It makes development faster. </a:t>
            </a:r>
          </a:p>
        </p:txBody>
      </p:sp>
      <p:pic>
        <p:nvPicPr>
          <p:cNvPr id="218" name="Google Shape;218;p11"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Recorded Sound">
            <a:hlinkClick r:id="" action="ppaction://media"/>
            <a:extLst>
              <a:ext uri="{FF2B5EF4-FFF2-40B4-BE49-F238E27FC236}">
                <a16:creationId xmlns:a16="http://schemas.microsoft.com/office/drawing/2014/main" id="{D6D8912A-1971-F8CB-485D-0F1CA5ADF738}"/>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2675206" y="764373"/>
            <a:ext cx="609600" cy="6096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64189"/>
    </mc:Choice>
    <mc:Fallback xmlns="">
      <p:transition spd="slow" advTm="6418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418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12"/>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RECOMMENDATIONS</a:t>
            </a:r>
            <a:endParaRPr/>
          </a:p>
        </p:txBody>
      </p:sp>
      <p:sp>
        <p:nvSpPr>
          <p:cNvPr id="224" name="Google Shape;224;p12"/>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1143000" lvl="2" indent="-228600" algn="l" rtl="0">
              <a:lnSpc>
                <a:spcPct val="90000"/>
              </a:lnSpc>
              <a:spcBef>
                <a:spcPts val="0"/>
              </a:spcBef>
              <a:spcAft>
                <a:spcPts val="0"/>
              </a:spcAft>
              <a:buClr>
                <a:schemeClr val="lt1"/>
              </a:buClr>
              <a:buSzPts val="1800"/>
              <a:buChar char="•"/>
            </a:pPr>
            <a:r>
              <a:rPr lang="en-US" sz="2000" dirty="0"/>
              <a:t>Follow security standards</a:t>
            </a:r>
          </a:p>
          <a:p>
            <a:pPr marL="1143000" lvl="2" indent="-228600" algn="l" rtl="0">
              <a:lnSpc>
                <a:spcPct val="90000"/>
              </a:lnSpc>
              <a:spcBef>
                <a:spcPts val="0"/>
              </a:spcBef>
              <a:spcAft>
                <a:spcPts val="0"/>
              </a:spcAft>
              <a:buClr>
                <a:schemeClr val="lt1"/>
              </a:buClr>
              <a:buSzPts val="1800"/>
              <a:buChar char="•"/>
            </a:pPr>
            <a:r>
              <a:rPr lang="en-US" sz="2000" dirty="0"/>
              <a:t>Defense in Depth (</a:t>
            </a:r>
            <a:r>
              <a:rPr lang="en-US" sz="2000" dirty="0" err="1"/>
              <a:t>DiD</a:t>
            </a:r>
            <a:r>
              <a:rPr lang="en-US" sz="2000" dirty="0"/>
              <a:t>)</a:t>
            </a:r>
          </a:p>
          <a:p>
            <a:pPr marL="1143000" lvl="2" indent="-228600" algn="l" rtl="0">
              <a:lnSpc>
                <a:spcPct val="90000"/>
              </a:lnSpc>
              <a:spcBef>
                <a:spcPts val="0"/>
              </a:spcBef>
              <a:spcAft>
                <a:spcPts val="0"/>
              </a:spcAft>
              <a:buClr>
                <a:schemeClr val="lt1"/>
              </a:buClr>
              <a:buSzPts val="1800"/>
              <a:buChar char="•"/>
            </a:pPr>
            <a:r>
              <a:rPr lang="en-US" sz="2000" dirty="0"/>
              <a:t>Triple A Policies</a:t>
            </a:r>
          </a:p>
          <a:p>
            <a:pPr marL="1143000" lvl="2" indent="-228600" algn="l" rtl="0">
              <a:lnSpc>
                <a:spcPct val="90000"/>
              </a:lnSpc>
              <a:spcBef>
                <a:spcPts val="0"/>
              </a:spcBef>
              <a:spcAft>
                <a:spcPts val="0"/>
              </a:spcAft>
              <a:buClr>
                <a:schemeClr val="lt1"/>
              </a:buClr>
              <a:buSzPts val="1800"/>
              <a:buChar char="•"/>
            </a:pPr>
            <a:r>
              <a:rPr lang="en-US" sz="2000" dirty="0"/>
              <a:t>Encryption Policies</a:t>
            </a:r>
          </a:p>
        </p:txBody>
      </p:sp>
      <p:pic>
        <p:nvPicPr>
          <p:cNvPr id="225" name="Google Shape;225;p12"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Recorded Sound">
            <a:hlinkClick r:id="" action="ppaction://media"/>
            <a:extLst>
              <a:ext uri="{FF2B5EF4-FFF2-40B4-BE49-F238E27FC236}">
                <a16:creationId xmlns:a16="http://schemas.microsoft.com/office/drawing/2014/main" id="{7DA517EB-24B5-07C3-8F6E-C90EB4145478}"/>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2464191" y="764373"/>
            <a:ext cx="609600" cy="6096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76450"/>
    </mc:Choice>
    <mc:Fallback xmlns="">
      <p:transition spd="slow" advTm="764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645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13"/>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CONCLUSIONS</a:t>
            </a:r>
            <a:endParaRPr/>
          </a:p>
        </p:txBody>
      </p:sp>
      <p:sp>
        <p:nvSpPr>
          <p:cNvPr id="231" name="Google Shape;231;p13"/>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88900" algn="l" rtl="0">
              <a:lnSpc>
                <a:spcPct val="90000"/>
              </a:lnSpc>
              <a:spcBef>
                <a:spcPts val="1000"/>
              </a:spcBef>
              <a:spcAft>
                <a:spcPts val="0"/>
              </a:spcAft>
              <a:buClr>
                <a:schemeClr val="lt1"/>
              </a:buClr>
              <a:buSzPts val="2200"/>
              <a:buNone/>
            </a:pPr>
            <a:r>
              <a:rPr lang="en-US" dirty="0"/>
              <a:t>		Our world has advanced so far in technology and we continue to keep advancing. With these advancements comes vulnerabilities as we learn what updates do what to systems. Hackers are also getting smarter and finding new ways to breach a system. Following the security standard practices: the ten principles, triple A policies, encryption policies, will all help in protecting the system. Unfortunately, one can’t catch everything, even if Green Pace followed this Security Policy 100%, there will always be one tiny thing that gets looked over and that is expected. That is why there is Defense in Depth, testing, and procedures to follow if anything were to occur. Everyone, from the CEO and down, will need to follow this security policy for the best outcome.</a:t>
            </a:r>
            <a:endParaRPr dirty="0"/>
          </a:p>
        </p:txBody>
      </p:sp>
      <p:pic>
        <p:nvPicPr>
          <p:cNvPr id="232" name="Google Shape;232;p13"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Recorded Sound">
            <a:hlinkClick r:id="" action="ppaction://media"/>
            <a:extLst>
              <a:ext uri="{FF2B5EF4-FFF2-40B4-BE49-F238E27FC236}">
                <a16:creationId xmlns:a16="http://schemas.microsoft.com/office/drawing/2014/main" id="{E5C25A02-EA11-FFCF-1AEC-FDEB41523A71}"/>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2014025" y="639315"/>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9552"/>
    </mc:Choice>
    <mc:Fallback>
      <p:transition spd="slow" advTm="3955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955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14"/>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REFERENCES</a:t>
            </a:r>
            <a:endParaRPr/>
          </a:p>
        </p:txBody>
      </p:sp>
      <p:sp>
        <p:nvSpPr>
          <p:cNvPr id="238" name="Google Shape;238;p14"/>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fontScale="77500" lnSpcReduction="20000"/>
          </a:bodyPr>
          <a:lstStyle/>
          <a:p>
            <a:pPr marL="228600" lvl="0" indent="-228600" algn="l" rtl="0">
              <a:lnSpc>
                <a:spcPct val="90000"/>
              </a:lnSpc>
              <a:spcBef>
                <a:spcPts val="0"/>
              </a:spcBef>
              <a:spcAft>
                <a:spcPts val="0"/>
              </a:spcAft>
              <a:buClr>
                <a:schemeClr val="lt1"/>
              </a:buClr>
              <a:buSzPts val="2200"/>
              <a:buChar char="•"/>
            </a:pPr>
            <a:r>
              <a:rPr lang="en-US" dirty="0"/>
              <a:t>Das, P. (2022, May 11). In-use encryption – what it is and how companies benefit. </a:t>
            </a:r>
            <a:r>
              <a:rPr lang="en-US" dirty="0" err="1"/>
              <a:t>Sotero</a:t>
            </a:r>
            <a:r>
              <a:rPr lang="en-US" dirty="0"/>
              <a:t>. Retrieved June 8, 2022, from </a:t>
            </a:r>
            <a:r>
              <a:rPr lang="en-US" dirty="0">
                <a:hlinkClick r:id="rId4"/>
              </a:rPr>
              <a:t>https://www.soterosoft.com/blog/data-in-use-encryption-data-in-motion-encryption/#:~:text=In%2DUse%20encryption%20takes%20a,%2C%20cloud%2C%20or%20hybrid</a:t>
            </a:r>
            <a:r>
              <a:rPr lang="en-US" dirty="0"/>
              <a:t> </a:t>
            </a:r>
          </a:p>
          <a:p>
            <a:pPr marL="228600" lvl="0" indent="-228600" algn="l" rtl="0">
              <a:lnSpc>
                <a:spcPct val="90000"/>
              </a:lnSpc>
              <a:spcBef>
                <a:spcPts val="0"/>
              </a:spcBef>
              <a:spcAft>
                <a:spcPts val="0"/>
              </a:spcAft>
              <a:buClr>
                <a:schemeClr val="lt1"/>
              </a:buClr>
              <a:buSzPts val="2200"/>
              <a:buChar char="•"/>
            </a:pPr>
            <a:endParaRPr lang="en-US" dirty="0"/>
          </a:p>
          <a:p>
            <a:pPr marL="228600" indent="-228600">
              <a:spcBef>
                <a:spcPts val="0"/>
              </a:spcBef>
              <a:buSzPts val="2200"/>
            </a:pPr>
            <a:r>
              <a:rPr lang="en-US" dirty="0">
                <a:effectLst/>
              </a:rPr>
              <a:t>Dunham, R. (2020, May 5). </a:t>
            </a:r>
            <a:r>
              <a:rPr lang="en-US" i="1" dirty="0">
                <a:effectLst/>
              </a:rPr>
              <a:t>The importance of a company information security policy</a:t>
            </a:r>
            <a:r>
              <a:rPr lang="en-US" dirty="0">
                <a:effectLst/>
              </a:rPr>
              <a:t>. Linford &amp; Company LLP. Retrieved June 12, 2022, from </a:t>
            </a:r>
            <a:r>
              <a:rPr lang="en-US" dirty="0">
                <a:effectLst/>
                <a:hlinkClick r:id="rId5"/>
              </a:rPr>
              <a:t>https://linfordco.com/blog/information-security-policies/</a:t>
            </a:r>
            <a:r>
              <a:rPr lang="en-US" dirty="0">
                <a:effectLst/>
              </a:rPr>
              <a:t> </a:t>
            </a:r>
          </a:p>
          <a:p>
            <a:pPr marL="0" lvl="0" indent="0" algn="l" rtl="0">
              <a:lnSpc>
                <a:spcPct val="90000"/>
              </a:lnSpc>
              <a:spcBef>
                <a:spcPts val="0"/>
              </a:spcBef>
              <a:spcAft>
                <a:spcPts val="0"/>
              </a:spcAft>
              <a:buClr>
                <a:schemeClr val="lt1"/>
              </a:buClr>
              <a:buSzPts val="2200"/>
              <a:buNone/>
            </a:pPr>
            <a:endParaRPr lang="en-US" dirty="0"/>
          </a:p>
          <a:p>
            <a:pPr marL="0" lvl="0" indent="0" algn="l" rtl="0">
              <a:lnSpc>
                <a:spcPct val="90000"/>
              </a:lnSpc>
              <a:spcBef>
                <a:spcPts val="0"/>
              </a:spcBef>
              <a:spcAft>
                <a:spcPts val="0"/>
              </a:spcAft>
              <a:buClr>
                <a:schemeClr val="lt1"/>
              </a:buClr>
              <a:buSzPts val="2200"/>
              <a:buNone/>
            </a:pPr>
            <a:r>
              <a:rPr lang="en-US" dirty="0"/>
              <a:t>   </a:t>
            </a:r>
          </a:p>
          <a:p>
            <a:pPr marL="228600" lvl="0" indent="-228600" algn="l" rtl="0">
              <a:lnSpc>
                <a:spcPct val="90000"/>
              </a:lnSpc>
              <a:spcBef>
                <a:spcPts val="0"/>
              </a:spcBef>
              <a:spcAft>
                <a:spcPts val="0"/>
              </a:spcAft>
              <a:buClr>
                <a:schemeClr val="lt1"/>
              </a:buClr>
              <a:buSzPts val="2200"/>
              <a:buChar char="•"/>
            </a:pPr>
            <a:r>
              <a:rPr lang="en-US" dirty="0"/>
              <a:t>Model, I. (2017, May 17). What is encryption at rest, and why is it important for your business? Brightline Technologies. Retrieved June 8, 2022, from </a:t>
            </a:r>
            <a:r>
              <a:rPr lang="en-US" dirty="0">
                <a:hlinkClick r:id="rId6"/>
              </a:rPr>
              <a:t>https://brightlineit.com/encryption-at-rest-important-business/</a:t>
            </a:r>
            <a:endParaRPr lang="en-US" dirty="0"/>
          </a:p>
          <a:p>
            <a:pPr marL="0" lvl="0" indent="0" algn="l" rtl="0">
              <a:lnSpc>
                <a:spcPct val="90000"/>
              </a:lnSpc>
              <a:spcBef>
                <a:spcPts val="0"/>
              </a:spcBef>
              <a:spcAft>
                <a:spcPts val="0"/>
              </a:spcAft>
              <a:buClr>
                <a:schemeClr val="lt1"/>
              </a:buClr>
              <a:buSzPts val="2200"/>
              <a:buNone/>
            </a:pPr>
            <a:endParaRPr lang="en-US" dirty="0"/>
          </a:p>
          <a:p>
            <a:pPr marL="0" lvl="0" indent="0" algn="l" rtl="0">
              <a:lnSpc>
                <a:spcPct val="90000"/>
              </a:lnSpc>
              <a:spcBef>
                <a:spcPts val="0"/>
              </a:spcBef>
              <a:spcAft>
                <a:spcPts val="0"/>
              </a:spcAft>
              <a:buClr>
                <a:schemeClr val="lt1"/>
              </a:buClr>
              <a:buSzPts val="2200"/>
              <a:buNone/>
            </a:pPr>
            <a:r>
              <a:rPr lang="en-US" dirty="0"/>
              <a:t> </a:t>
            </a:r>
          </a:p>
          <a:p>
            <a:pPr marL="228600" lvl="0" indent="-228600" algn="l" rtl="0">
              <a:lnSpc>
                <a:spcPct val="90000"/>
              </a:lnSpc>
              <a:spcBef>
                <a:spcPts val="0"/>
              </a:spcBef>
              <a:spcAft>
                <a:spcPts val="0"/>
              </a:spcAft>
              <a:buClr>
                <a:schemeClr val="lt1"/>
              </a:buClr>
              <a:buSzPts val="2200"/>
              <a:buChar char="•"/>
            </a:pPr>
            <a:r>
              <a:rPr lang="en-US" dirty="0" err="1"/>
              <a:t>Shacklett</a:t>
            </a:r>
            <a:r>
              <a:rPr lang="en-US" dirty="0"/>
              <a:t>, M. E. (2021, September 27). What is authentication? </a:t>
            </a:r>
            <a:r>
              <a:rPr lang="en-US" dirty="0" err="1"/>
              <a:t>SearchSecurity</a:t>
            </a:r>
            <a:r>
              <a:rPr lang="en-US" dirty="0"/>
              <a:t>. Retrieved June 12, 2022, from </a:t>
            </a:r>
            <a:r>
              <a:rPr lang="en-US" dirty="0">
                <a:hlinkClick r:id="rId7"/>
              </a:rPr>
              <a:t>https://www.techtarget.com/searchsecurity/definition/authentication#:~:text=Authentication%20enables%20organizations%20to%20keep,network%2Dbased%20applications%20or%20services</a:t>
            </a:r>
            <a:r>
              <a:rPr lang="en-US" dirty="0"/>
              <a:t> </a:t>
            </a:r>
            <a:endParaRPr dirty="0"/>
          </a:p>
        </p:txBody>
      </p:sp>
      <p:pic>
        <p:nvPicPr>
          <p:cNvPr id="239" name="Google Shape;239;p14" descr="Green Pace logo"/>
          <p:cNvPicPr preferRelativeResize="0"/>
          <p:nvPr/>
        </p:nvPicPr>
        <p:blipFill>
          <a:blip r:embed="rId8">
            <a:alphaModFix/>
          </a:blip>
          <a:stretch>
            <a:fillRect/>
          </a:stretch>
        </p:blipFill>
        <p:spPr>
          <a:xfrm>
            <a:off x="11084074" y="5440526"/>
            <a:ext cx="886601" cy="1149225"/>
          </a:xfrm>
          <a:prstGeom prst="rect">
            <a:avLst/>
          </a:prstGeom>
          <a:noFill/>
          <a:ln>
            <a:noFill/>
          </a:ln>
        </p:spPr>
      </p:pic>
    </p:spTree>
    <p:custDataLst>
      <p:tags r:id="rId1"/>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3"/>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OVERVIEW: DEFENSE IN DEPTH</a:t>
            </a:r>
            <a:endParaRPr/>
          </a:p>
        </p:txBody>
      </p:sp>
      <p:sp>
        <p:nvSpPr>
          <p:cNvPr id="152" name="Google Shape;152;p3"/>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685800" lvl="0" indent="0" algn="l" rtl="0">
              <a:lnSpc>
                <a:spcPct val="90000"/>
              </a:lnSpc>
              <a:spcBef>
                <a:spcPts val="0"/>
              </a:spcBef>
              <a:spcAft>
                <a:spcPts val="0"/>
              </a:spcAft>
              <a:buSzPts val="1800"/>
              <a:buNone/>
            </a:pPr>
            <a:r>
              <a:rPr lang="en-US" dirty="0"/>
              <a:t>Multi-layer security, also known as Defense in Depth (</a:t>
            </a:r>
            <a:r>
              <a:rPr lang="en-US" dirty="0" err="1"/>
              <a:t>DiD</a:t>
            </a:r>
            <a:r>
              <a:rPr lang="en-US" dirty="0"/>
              <a:t>)</a:t>
            </a:r>
            <a:endParaRPr sz="1600" dirty="0"/>
          </a:p>
          <a:p>
            <a:pPr marL="0" lvl="0" indent="0" algn="l" rtl="0">
              <a:lnSpc>
                <a:spcPct val="90000"/>
              </a:lnSpc>
              <a:spcBef>
                <a:spcPts val="1000"/>
              </a:spcBef>
              <a:spcAft>
                <a:spcPts val="0"/>
              </a:spcAft>
              <a:buClr>
                <a:schemeClr val="lt1"/>
              </a:buClr>
              <a:buSzPts val="2200"/>
              <a:buNone/>
            </a:pPr>
            <a:endParaRPr dirty="0"/>
          </a:p>
        </p:txBody>
      </p:sp>
      <p:pic>
        <p:nvPicPr>
          <p:cNvPr id="153" name="Google Shape;153;p3" descr="NHS (Healthcare) Defense in Depth – Shaun Van Niekerk&#10;Screenshot of defense-in-depth best practice of layered security.  This illustration provides a visual representation of the defense-in-depth best practice of layered security.&#10;Shows the following layers of developer defense: Physical security, Cloud security, Perimeter security, network security, Host security, Endpoint security, APP security and critical assets, systems, and data security."/>
          <p:cNvPicPr preferRelativeResize="0"/>
          <p:nvPr/>
        </p:nvPicPr>
        <p:blipFill rotWithShape="1">
          <a:blip r:embed="rId6">
            <a:alphaModFix/>
          </a:blip>
          <a:srcRect/>
          <a:stretch/>
        </p:blipFill>
        <p:spPr>
          <a:xfrm>
            <a:off x="3160643" y="2839411"/>
            <a:ext cx="6453257" cy="3797196"/>
          </a:xfrm>
          <a:prstGeom prst="rect">
            <a:avLst/>
          </a:prstGeom>
          <a:noFill/>
          <a:ln>
            <a:noFill/>
          </a:ln>
        </p:spPr>
      </p:pic>
      <p:pic>
        <p:nvPicPr>
          <p:cNvPr id="154" name="Google Shape;154;p3"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pic>
        <p:nvPicPr>
          <p:cNvPr id="3" name="Recorded Sound">
            <a:hlinkClick r:id="" action="ppaction://media"/>
            <a:extLst>
              <a:ext uri="{FF2B5EF4-FFF2-40B4-BE49-F238E27FC236}">
                <a16:creationId xmlns:a16="http://schemas.microsoft.com/office/drawing/2014/main" id="{92D94E01-571D-6ECC-ACA3-82DDAF64FFAE}"/>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873348" y="521677"/>
            <a:ext cx="609600" cy="6096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2935"/>
    </mc:Choice>
    <mc:Fallback xmlns="">
      <p:transition spd="slow" advTm="293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242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4"/>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THREATS MATRIX</a:t>
            </a:r>
            <a:endParaRPr/>
          </a:p>
        </p:txBody>
      </p:sp>
      <p:graphicFrame>
        <p:nvGraphicFramePr>
          <p:cNvPr id="161" name="Google Shape;161;p4" descr="Alt text required"/>
          <p:cNvGraphicFramePr/>
          <p:nvPr>
            <p:extLst>
              <p:ext uri="{D42A27DB-BD31-4B8C-83A1-F6EECF244321}">
                <p14:modId xmlns:p14="http://schemas.microsoft.com/office/powerpoint/2010/main" val="673198963"/>
              </p:ext>
            </p:extLst>
          </p:nvPr>
        </p:nvGraphicFramePr>
        <p:xfrm>
          <a:off x="2178387" y="2265629"/>
          <a:ext cx="7835225" cy="3538650"/>
        </p:xfrm>
        <a:graphic>
          <a:graphicData uri="http://schemas.openxmlformats.org/drawingml/2006/table">
            <a:tbl>
              <a:tblPr firstRow="1" firstCol="1">
                <a:noFill/>
                <a:tableStyleId>{802198C4-3087-4945-87E3-76CBB3509B7E}</a:tableStyleId>
              </a:tblPr>
              <a:tblGrid>
                <a:gridCol w="4030425">
                  <a:extLst>
                    <a:ext uri="{9D8B030D-6E8A-4147-A177-3AD203B41FA5}">
                      <a16:colId xmlns:a16="http://schemas.microsoft.com/office/drawing/2014/main" val="20000"/>
                    </a:ext>
                  </a:extLst>
                </a:gridCol>
                <a:gridCol w="3804800">
                  <a:extLst>
                    <a:ext uri="{9D8B030D-6E8A-4147-A177-3AD203B41FA5}">
                      <a16:colId xmlns:a16="http://schemas.microsoft.com/office/drawing/2014/main" val="20001"/>
                    </a:ext>
                  </a:extLst>
                </a:gridCol>
              </a:tblGrid>
              <a:tr h="1769325">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chemeClr val="tx1"/>
                          </a:solidFill>
                        </a:rPr>
                        <a:t>Likely</a:t>
                      </a:r>
                      <a:endParaRPr sz="1400" u="none" strike="noStrike" cap="none" dirty="0">
                        <a:solidFill>
                          <a:schemeClr val="tx1"/>
                        </a:solidFill>
                      </a:endParaRPr>
                    </a:p>
                    <a:p>
                      <a:pPr marL="0" marR="0" lvl="0" indent="0" algn="ctr" rtl="0">
                        <a:lnSpc>
                          <a:spcPct val="100000"/>
                        </a:lnSpc>
                        <a:spcBef>
                          <a:spcPts val="0"/>
                        </a:spcBef>
                        <a:spcAft>
                          <a:spcPts val="0"/>
                        </a:spcAft>
                        <a:buClr>
                          <a:srgbClr val="000000"/>
                        </a:buClr>
                        <a:buSzPts val="3600"/>
                        <a:buFont typeface="Arial"/>
                        <a:buNone/>
                      </a:pPr>
                      <a:r>
                        <a:rPr lang="en-US" sz="1800" u="none" strike="noStrike" cap="none" dirty="0">
                          <a:solidFill>
                            <a:schemeClr val="tx1"/>
                          </a:solidFill>
                        </a:rPr>
                        <a:t>These types of threats can potentially occur more frequently</a:t>
                      </a:r>
                      <a:endParaRPr sz="1800" u="none" strike="noStrike" cap="none" dirty="0">
                        <a:solidFill>
                          <a:schemeClr val="tx1"/>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chemeClr val="tx1"/>
                          </a:solidFill>
                        </a:rPr>
                        <a:t>Priority</a:t>
                      </a:r>
                      <a:endParaRPr sz="1400" u="none" strike="noStrike" cap="none" dirty="0">
                        <a:solidFill>
                          <a:schemeClr val="tx1"/>
                        </a:solidFill>
                      </a:endParaRPr>
                    </a:p>
                    <a:p>
                      <a:pPr marL="0" marR="0" lvl="0" indent="0" algn="ctr" rtl="0">
                        <a:lnSpc>
                          <a:spcPct val="100000"/>
                        </a:lnSpc>
                        <a:spcBef>
                          <a:spcPts val="0"/>
                        </a:spcBef>
                        <a:spcAft>
                          <a:spcPts val="0"/>
                        </a:spcAft>
                        <a:buClr>
                          <a:srgbClr val="000000"/>
                        </a:buClr>
                        <a:buSzPts val="3600"/>
                        <a:buFont typeface="Arial"/>
                        <a:buNone/>
                      </a:pPr>
                      <a:r>
                        <a:rPr lang="en-US" sz="1800" u="none" strike="noStrike" cap="none" dirty="0">
                          <a:solidFill>
                            <a:schemeClr val="tx1"/>
                          </a:solidFill>
                        </a:rPr>
                        <a:t>These types of risks need to be at the top of the list as far as action wise</a:t>
                      </a:r>
                      <a:endParaRPr sz="900" u="none" strike="noStrike" cap="none" dirty="0">
                        <a:solidFill>
                          <a:schemeClr val="tx1"/>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extLst>
                  <a:ext uri="{0D108BD9-81ED-4DB2-BD59-A6C34878D82A}">
                    <a16:rowId xmlns:a16="http://schemas.microsoft.com/office/drawing/2014/main" val="10000"/>
                  </a:ext>
                </a:extLst>
              </a:tr>
              <a:tr h="1769325">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chemeClr val="tx1"/>
                          </a:solidFill>
                        </a:rPr>
                        <a:t>Low priority</a:t>
                      </a:r>
                      <a:endParaRPr sz="1400" u="none" strike="noStrike" cap="none" dirty="0">
                        <a:solidFill>
                          <a:schemeClr val="tx1"/>
                        </a:solidFill>
                      </a:endParaRPr>
                    </a:p>
                    <a:p>
                      <a:pPr marL="0" marR="0" lvl="0" indent="0" algn="ctr" rtl="0">
                        <a:lnSpc>
                          <a:spcPct val="100000"/>
                        </a:lnSpc>
                        <a:spcBef>
                          <a:spcPts val="0"/>
                        </a:spcBef>
                        <a:spcAft>
                          <a:spcPts val="0"/>
                        </a:spcAft>
                        <a:buClr>
                          <a:srgbClr val="000000"/>
                        </a:buClr>
                        <a:buSzPts val="3600"/>
                        <a:buFont typeface="Arial"/>
                        <a:buNone/>
                      </a:pPr>
                      <a:r>
                        <a:rPr lang="en-US" sz="1800" u="none" strike="noStrike" cap="none" dirty="0">
                          <a:solidFill>
                            <a:schemeClr val="tx1"/>
                          </a:solidFill>
                        </a:rPr>
                        <a:t>These types of risks need to be on the list, but are not detrimental.</a:t>
                      </a:r>
                      <a:endParaRPr sz="900" u="none" strike="noStrike" cap="none" dirty="0">
                        <a:solidFill>
                          <a:schemeClr val="tx1"/>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chemeClr val="tx1"/>
                          </a:solidFill>
                        </a:rPr>
                        <a:t>Unlikely</a:t>
                      </a:r>
                      <a:endParaRPr sz="1400" u="none" strike="noStrike" cap="none" dirty="0">
                        <a:solidFill>
                          <a:schemeClr val="tx1"/>
                        </a:solidFill>
                      </a:endParaRPr>
                    </a:p>
                    <a:p>
                      <a:pPr marL="0" marR="0" lvl="0" indent="0" algn="ctr" rtl="0">
                        <a:lnSpc>
                          <a:spcPct val="100000"/>
                        </a:lnSpc>
                        <a:spcBef>
                          <a:spcPts val="0"/>
                        </a:spcBef>
                        <a:spcAft>
                          <a:spcPts val="0"/>
                        </a:spcAft>
                        <a:buClr>
                          <a:srgbClr val="000000"/>
                        </a:buClr>
                        <a:buSzPts val="3600"/>
                        <a:buFont typeface="Arial"/>
                        <a:buNone/>
                      </a:pPr>
                      <a:r>
                        <a:rPr lang="en-US" sz="2000" u="none" strike="noStrike" cap="none" dirty="0">
                          <a:solidFill>
                            <a:schemeClr val="tx1"/>
                          </a:solidFill>
                        </a:rPr>
                        <a:t>These types of risks don’t tend to happen often, but can still occur.</a:t>
                      </a:r>
                      <a:endParaRPr sz="1000" u="none" strike="noStrike" cap="none" dirty="0">
                        <a:solidFill>
                          <a:schemeClr val="tx1"/>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extLst>
                  <a:ext uri="{0D108BD9-81ED-4DB2-BD59-A6C34878D82A}">
                    <a16:rowId xmlns:a16="http://schemas.microsoft.com/office/drawing/2014/main" val="10001"/>
                  </a:ext>
                </a:extLst>
              </a:tr>
            </a:tbl>
          </a:graphicData>
        </a:graphic>
      </p:graphicFrame>
      <p:pic>
        <p:nvPicPr>
          <p:cNvPr id="162" name="Google Shape;162;p4"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Recorded Sound">
            <a:hlinkClick r:id="" action="ppaction://media"/>
            <a:extLst>
              <a:ext uri="{FF2B5EF4-FFF2-40B4-BE49-F238E27FC236}">
                <a16:creationId xmlns:a16="http://schemas.microsoft.com/office/drawing/2014/main" id="{B6D09380-03EA-280E-65D9-1F8DA5F1426D}"/>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697502" y="620151"/>
            <a:ext cx="609600" cy="6096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20722"/>
    </mc:Choice>
    <mc:Fallback xmlns="">
      <p:transition spd="slow" advTm="2072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072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5"/>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10 PRINCIPLES</a:t>
            </a:r>
            <a:endParaRPr/>
          </a:p>
        </p:txBody>
      </p:sp>
      <p:sp>
        <p:nvSpPr>
          <p:cNvPr id="168" name="Google Shape;168;p5"/>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lvl="0" indent="-457200" algn="l" rtl="0">
              <a:lnSpc>
                <a:spcPct val="90000"/>
              </a:lnSpc>
              <a:spcBef>
                <a:spcPts val="0"/>
              </a:spcBef>
              <a:spcAft>
                <a:spcPts val="0"/>
              </a:spcAft>
              <a:buClr>
                <a:schemeClr val="lt1"/>
              </a:buClr>
              <a:buSzPts val="2200"/>
              <a:buAutoNum type="arabicPeriod"/>
            </a:pPr>
            <a:r>
              <a:rPr lang="en-US" dirty="0"/>
              <a:t>Validate Input Data</a:t>
            </a:r>
          </a:p>
          <a:p>
            <a:pPr lvl="0" indent="-457200" algn="l" rtl="0">
              <a:lnSpc>
                <a:spcPct val="90000"/>
              </a:lnSpc>
              <a:spcBef>
                <a:spcPts val="0"/>
              </a:spcBef>
              <a:spcAft>
                <a:spcPts val="0"/>
              </a:spcAft>
              <a:buClr>
                <a:schemeClr val="lt1"/>
              </a:buClr>
              <a:buSzPts val="2200"/>
              <a:buAutoNum type="arabicPeriod"/>
            </a:pPr>
            <a:r>
              <a:rPr lang="en-US" dirty="0"/>
              <a:t>Heed Compiler Warnings</a:t>
            </a:r>
          </a:p>
          <a:p>
            <a:pPr lvl="0" indent="-457200" algn="l" rtl="0">
              <a:lnSpc>
                <a:spcPct val="90000"/>
              </a:lnSpc>
              <a:spcBef>
                <a:spcPts val="0"/>
              </a:spcBef>
              <a:spcAft>
                <a:spcPts val="0"/>
              </a:spcAft>
              <a:buClr>
                <a:schemeClr val="lt1"/>
              </a:buClr>
              <a:buSzPts val="2200"/>
              <a:buAutoNum type="arabicPeriod"/>
            </a:pPr>
            <a:r>
              <a:rPr lang="en-US" dirty="0"/>
              <a:t>Architect and Design for Security Policies</a:t>
            </a:r>
          </a:p>
          <a:p>
            <a:pPr lvl="0" indent="-457200" algn="l" rtl="0">
              <a:lnSpc>
                <a:spcPct val="90000"/>
              </a:lnSpc>
              <a:spcBef>
                <a:spcPts val="0"/>
              </a:spcBef>
              <a:spcAft>
                <a:spcPts val="0"/>
              </a:spcAft>
              <a:buClr>
                <a:schemeClr val="lt1"/>
              </a:buClr>
              <a:buSzPts val="2200"/>
              <a:buAutoNum type="arabicPeriod"/>
            </a:pPr>
            <a:r>
              <a:rPr lang="en-US" dirty="0"/>
              <a:t>Keep it Simple</a:t>
            </a:r>
          </a:p>
          <a:p>
            <a:pPr lvl="0" indent="-457200" algn="l" rtl="0">
              <a:lnSpc>
                <a:spcPct val="90000"/>
              </a:lnSpc>
              <a:spcBef>
                <a:spcPts val="0"/>
              </a:spcBef>
              <a:spcAft>
                <a:spcPts val="0"/>
              </a:spcAft>
              <a:buClr>
                <a:schemeClr val="lt1"/>
              </a:buClr>
              <a:buSzPts val="2200"/>
              <a:buAutoNum type="arabicPeriod"/>
            </a:pPr>
            <a:r>
              <a:rPr lang="en-US" dirty="0"/>
              <a:t>Default Deny</a:t>
            </a:r>
          </a:p>
          <a:p>
            <a:pPr lvl="0" indent="-457200" algn="l" rtl="0">
              <a:lnSpc>
                <a:spcPct val="90000"/>
              </a:lnSpc>
              <a:spcBef>
                <a:spcPts val="0"/>
              </a:spcBef>
              <a:spcAft>
                <a:spcPts val="0"/>
              </a:spcAft>
              <a:buClr>
                <a:schemeClr val="lt1"/>
              </a:buClr>
              <a:buSzPts val="2200"/>
              <a:buAutoNum type="arabicPeriod"/>
            </a:pPr>
            <a:r>
              <a:rPr lang="en-US" dirty="0"/>
              <a:t>Adhere to the Principle of Least Privilege</a:t>
            </a:r>
          </a:p>
          <a:p>
            <a:pPr lvl="0" indent="-457200" algn="l" rtl="0">
              <a:lnSpc>
                <a:spcPct val="90000"/>
              </a:lnSpc>
              <a:spcBef>
                <a:spcPts val="0"/>
              </a:spcBef>
              <a:spcAft>
                <a:spcPts val="0"/>
              </a:spcAft>
              <a:buClr>
                <a:schemeClr val="lt1"/>
              </a:buClr>
              <a:buSzPts val="2200"/>
              <a:buAutoNum type="arabicPeriod"/>
            </a:pPr>
            <a:r>
              <a:rPr lang="en-US" dirty="0"/>
              <a:t>Sanitize Data Sent to Other Systems</a:t>
            </a:r>
          </a:p>
          <a:p>
            <a:pPr lvl="0" indent="-457200" algn="l" rtl="0">
              <a:lnSpc>
                <a:spcPct val="90000"/>
              </a:lnSpc>
              <a:spcBef>
                <a:spcPts val="0"/>
              </a:spcBef>
              <a:spcAft>
                <a:spcPts val="0"/>
              </a:spcAft>
              <a:buClr>
                <a:schemeClr val="lt1"/>
              </a:buClr>
              <a:buSzPts val="2200"/>
              <a:buAutoNum type="arabicPeriod"/>
            </a:pPr>
            <a:r>
              <a:rPr lang="en-US" dirty="0"/>
              <a:t>Practice Defense in Depth</a:t>
            </a:r>
          </a:p>
          <a:p>
            <a:pPr lvl="0" indent="-457200" algn="l" rtl="0">
              <a:lnSpc>
                <a:spcPct val="90000"/>
              </a:lnSpc>
              <a:spcBef>
                <a:spcPts val="0"/>
              </a:spcBef>
              <a:spcAft>
                <a:spcPts val="0"/>
              </a:spcAft>
              <a:buClr>
                <a:schemeClr val="lt1"/>
              </a:buClr>
              <a:buSzPts val="2200"/>
              <a:buAutoNum type="arabicPeriod"/>
            </a:pPr>
            <a:r>
              <a:rPr lang="en-US" dirty="0"/>
              <a:t>Use Effective Quality Assurance Techniques</a:t>
            </a:r>
          </a:p>
          <a:p>
            <a:pPr lvl="0" indent="-457200" algn="l" rtl="0">
              <a:lnSpc>
                <a:spcPct val="90000"/>
              </a:lnSpc>
              <a:spcBef>
                <a:spcPts val="0"/>
              </a:spcBef>
              <a:spcAft>
                <a:spcPts val="0"/>
              </a:spcAft>
              <a:buClr>
                <a:schemeClr val="lt1"/>
              </a:buClr>
              <a:buSzPts val="2200"/>
              <a:buAutoNum type="arabicPeriod"/>
            </a:pPr>
            <a:r>
              <a:rPr lang="en-US" dirty="0"/>
              <a:t>Adopt a Secure Coding Standard</a:t>
            </a:r>
            <a:endParaRPr dirty="0"/>
          </a:p>
        </p:txBody>
      </p:sp>
      <p:pic>
        <p:nvPicPr>
          <p:cNvPr id="169" name="Google Shape;169;p5"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Recorded Sound">
            <a:hlinkClick r:id="" action="ppaction://media"/>
            <a:extLst>
              <a:ext uri="{FF2B5EF4-FFF2-40B4-BE49-F238E27FC236}">
                <a16:creationId xmlns:a16="http://schemas.microsoft.com/office/drawing/2014/main" id="{B7B1DC30-DE96-1FF8-F388-7D4324EBDB99}"/>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049065" y="2920218"/>
            <a:ext cx="609600" cy="6096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28733"/>
    </mc:Choice>
    <mc:Fallback xmlns="">
      <p:transition spd="slow" advTm="2873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873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6"/>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CODING STANDARDS</a:t>
            </a:r>
            <a:endParaRPr/>
          </a:p>
        </p:txBody>
      </p:sp>
      <p:sp>
        <p:nvSpPr>
          <p:cNvPr id="175" name="Google Shape;175;p6"/>
          <p:cNvSpPr txBox="1">
            <a:spLocks noGrp="1"/>
          </p:cNvSpPr>
          <p:nvPr>
            <p:ph type="body" idx="1"/>
          </p:nvPr>
        </p:nvSpPr>
        <p:spPr>
          <a:xfrm>
            <a:off x="685800" y="2272159"/>
            <a:ext cx="2209800" cy="4199205"/>
          </a:xfrm>
          <a:prstGeom prst="rect">
            <a:avLst/>
          </a:prstGeom>
          <a:noFill/>
          <a:ln>
            <a:noFill/>
          </a:ln>
        </p:spPr>
        <p:txBody>
          <a:bodyPr spcFirstLastPara="1" wrap="square" lIns="91425" tIns="45700" rIns="91425" bIns="45700" anchor="t" anchorCtr="0">
            <a:normAutofit/>
          </a:bodyPr>
          <a:lstStyle/>
          <a:p>
            <a:pPr lvl="0" indent="-457200" algn="l" rtl="0">
              <a:lnSpc>
                <a:spcPct val="90000"/>
              </a:lnSpc>
              <a:spcBef>
                <a:spcPts val="0"/>
              </a:spcBef>
              <a:spcAft>
                <a:spcPts val="0"/>
              </a:spcAft>
              <a:buClr>
                <a:schemeClr val="lt1"/>
              </a:buClr>
              <a:buSzPts val="2000"/>
              <a:buAutoNum type="arabicPeriod"/>
            </a:pPr>
            <a:r>
              <a:rPr lang="en-US" sz="2000" dirty="0"/>
              <a:t>STD-002-CPP </a:t>
            </a:r>
          </a:p>
          <a:p>
            <a:pPr lvl="0" indent="-457200" algn="l" rtl="0">
              <a:lnSpc>
                <a:spcPct val="90000"/>
              </a:lnSpc>
              <a:spcBef>
                <a:spcPts val="0"/>
              </a:spcBef>
              <a:spcAft>
                <a:spcPts val="0"/>
              </a:spcAft>
              <a:buClr>
                <a:schemeClr val="lt1"/>
              </a:buClr>
              <a:buSzPts val="2000"/>
              <a:buAutoNum type="arabicPeriod"/>
            </a:pPr>
            <a:r>
              <a:rPr lang="en-US" sz="2000" dirty="0"/>
              <a:t>STD-003-CPP</a:t>
            </a:r>
          </a:p>
          <a:p>
            <a:pPr lvl="0" indent="-457200" algn="l" rtl="0">
              <a:lnSpc>
                <a:spcPct val="90000"/>
              </a:lnSpc>
              <a:spcBef>
                <a:spcPts val="0"/>
              </a:spcBef>
              <a:spcAft>
                <a:spcPts val="0"/>
              </a:spcAft>
              <a:buClr>
                <a:schemeClr val="lt1"/>
              </a:buClr>
              <a:buSzPts val="2000"/>
              <a:buAutoNum type="arabicPeriod"/>
            </a:pPr>
            <a:r>
              <a:rPr lang="en-US" sz="2000" dirty="0"/>
              <a:t>STD-005-CPP</a:t>
            </a:r>
          </a:p>
          <a:p>
            <a:pPr lvl="0" indent="-457200" algn="l" rtl="0">
              <a:lnSpc>
                <a:spcPct val="90000"/>
              </a:lnSpc>
              <a:spcBef>
                <a:spcPts val="0"/>
              </a:spcBef>
              <a:spcAft>
                <a:spcPts val="0"/>
              </a:spcAft>
              <a:buClr>
                <a:schemeClr val="lt1"/>
              </a:buClr>
              <a:buSzPts val="2000"/>
              <a:buAutoNum type="arabicPeriod"/>
            </a:pPr>
            <a:r>
              <a:rPr lang="en-US" sz="2000" dirty="0"/>
              <a:t>STD-009-C</a:t>
            </a:r>
          </a:p>
          <a:p>
            <a:pPr lvl="0" indent="-457200" algn="l" rtl="0">
              <a:lnSpc>
                <a:spcPct val="90000"/>
              </a:lnSpc>
              <a:spcBef>
                <a:spcPts val="0"/>
              </a:spcBef>
              <a:spcAft>
                <a:spcPts val="0"/>
              </a:spcAft>
              <a:buClr>
                <a:schemeClr val="lt1"/>
              </a:buClr>
              <a:buSzPts val="2000"/>
              <a:buAutoNum type="arabicPeriod"/>
            </a:pPr>
            <a:r>
              <a:rPr lang="en-US" sz="2000" dirty="0"/>
              <a:t>STD-001-CPP</a:t>
            </a:r>
          </a:p>
          <a:p>
            <a:pPr lvl="0" indent="-457200" algn="l" rtl="0">
              <a:lnSpc>
                <a:spcPct val="90000"/>
              </a:lnSpc>
              <a:spcBef>
                <a:spcPts val="0"/>
              </a:spcBef>
              <a:spcAft>
                <a:spcPts val="0"/>
              </a:spcAft>
              <a:buClr>
                <a:schemeClr val="lt1"/>
              </a:buClr>
              <a:buSzPts val="2000"/>
              <a:buAutoNum type="arabicPeriod"/>
            </a:pPr>
            <a:r>
              <a:rPr lang="en-US" sz="2000" dirty="0"/>
              <a:t>STD-010-C</a:t>
            </a:r>
          </a:p>
          <a:p>
            <a:pPr lvl="0" indent="-457200" algn="l" rtl="0">
              <a:lnSpc>
                <a:spcPct val="90000"/>
              </a:lnSpc>
              <a:spcBef>
                <a:spcPts val="0"/>
              </a:spcBef>
              <a:spcAft>
                <a:spcPts val="0"/>
              </a:spcAft>
              <a:buClr>
                <a:schemeClr val="lt1"/>
              </a:buClr>
              <a:buSzPts val="2000"/>
              <a:buAutoNum type="arabicPeriod"/>
            </a:pPr>
            <a:r>
              <a:rPr lang="en-US" sz="2000" dirty="0"/>
              <a:t>STD-004-CPP</a:t>
            </a:r>
          </a:p>
          <a:p>
            <a:pPr lvl="0" indent="-457200" algn="l" rtl="0">
              <a:lnSpc>
                <a:spcPct val="90000"/>
              </a:lnSpc>
              <a:spcBef>
                <a:spcPts val="0"/>
              </a:spcBef>
              <a:spcAft>
                <a:spcPts val="0"/>
              </a:spcAft>
              <a:buClr>
                <a:schemeClr val="lt1"/>
              </a:buClr>
              <a:buSzPts val="2000"/>
              <a:buAutoNum type="arabicPeriod"/>
            </a:pPr>
            <a:r>
              <a:rPr lang="en-US" sz="2000" dirty="0"/>
              <a:t>STD-006-C</a:t>
            </a:r>
          </a:p>
          <a:p>
            <a:pPr lvl="0" indent="-457200" algn="l" rtl="0">
              <a:lnSpc>
                <a:spcPct val="90000"/>
              </a:lnSpc>
              <a:spcBef>
                <a:spcPts val="0"/>
              </a:spcBef>
              <a:spcAft>
                <a:spcPts val="0"/>
              </a:spcAft>
              <a:buClr>
                <a:schemeClr val="lt1"/>
              </a:buClr>
              <a:buSzPts val="2000"/>
              <a:buAutoNum type="arabicPeriod"/>
            </a:pPr>
            <a:r>
              <a:rPr lang="en-US" sz="2000" dirty="0"/>
              <a:t>STD-007-CPP</a:t>
            </a:r>
          </a:p>
          <a:p>
            <a:pPr lvl="0" indent="-457200" algn="l" rtl="0">
              <a:lnSpc>
                <a:spcPct val="90000"/>
              </a:lnSpc>
              <a:spcBef>
                <a:spcPts val="0"/>
              </a:spcBef>
              <a:spcAft>
                <a:spcPts val="0"/>
              </a:spcAft>
              <a:buClr>
                <a:schemeClr val="lt1"/>
              </a:buClr>
              <a:buSzPts val="2000"/>
              <a:buAutoNum type="arabicPeriod"/>
            </a:pPr>
            <a:r>
              <a:rPr lang="en-US" sz="2000" dirty="0"/>
              <a:t>STD-008-CPP</a:t>
            </a:r>
          </a:p>
          <a:p>
            <a:pPr lvl="0" indent="-457200" algn="l" rtl="0">
              <a:lnSpc>
                <a:spcPct val="90000"/>
              </a:lnSpc>
              <a:spcBef>
                <a:spcPts val="0"/>
              </a:spcBef>
              <a:spcAft>
                <a:spcPts val="0"/>
              </a:spcAft>
              <a:buClr>
                <a:schemeClr val="lt1"/>
              </a:buClr>
              <a:buSzPts val="2000"/>
              <a:buAutoNum type="arabicPeriod"/>
            </a:pPr>
            <a:endParaRPr lang="en-US" sz="2000" dirty="0"/>
          </a:p>
          <a:p>
            <a:pPr lvl="0" indent="-457200" algn="l" rtl="0">
              <a:lnSpc>
                <a:spcPct val="90000"/>
              </a:lnSpc>
              <a:spcBef>
                <a:spcPts val="0"/>
              </a:spcBef>
              <a:spcAft>
                <a:spcPts val="0"/>
              </a:spcAft>
              <a:buClr>
                <a:schemeClr val="lt1"/>
              </a:buClr>
              <a:buSzPts val="2000"/>
              <a:buAutoNum type="arabicPeriod"/>
            </a:pPr>
            <a:endParaRPr lang="en-US" sz="2000" dirty="0"/>
          </a:p>
          <a:p>
            <a:pPr lvl="0" indent="-457200" algn="l" rtl="0">
              <a:lnSpc>
                <a:spcPct val="90000"/>
              </a:lnSpc>
              <a:spcBef>
                <a:spcPts val="0"/>
              </a:spcBef>
              <a:spcAft>
                <a:spcPts val="0"/>
              </a:spcAft>
              <a:buClr>
                <a:schemeClr val="lt1"/>
              </a:buClr>
              <a:buSzPts val="2000"/>
              <a:buAutoNum type="arabicPeriod"/>
            </a:pPr>
            <a:endParaRPr lang="en-US" sz="2000" dirty="0"/>
          </a:p>
          <a:p>
            <a:pPr lvl="0" indent="-457200" algn="l" rtl="0">
              <a:lnSpc>
                <a:spcPct val="90000"/>
              </a:lnSpc>
              <a:spcBef>
                <a:spcPts val="0"/>
              </a:spcBef>
              <a:spcAft>
                <a:spcPts val="0"/>
              </a:spcAft>
              <a:buClr>
                <a:schemeClr val="lt1"/>
              </a:buClr>
              <a:buSzPts val="2000"/>
              <a:buAutoNum type="arabicPeriod"/>
            </a:pPr>
            <a:endParaRPr lang="en-US" sz="2000" dirty="0"/>
          </a:p>
          <a:p>
            <a:pPr marL="228600" lvl="0" indent="-228600" algn="l" rtl="0">
              <a:lnSpc>
                <a:spcPct val="90000"/>
              </a:lnSpc>
              <a:spcBef>
                <a:spcPts val="0"/>
              </a:spcBef>
              <a:spcAft>
                <a:spcPts val="0"/>
              </a:spcAft>
              <a:buClr>
                <a:schemeClr val="lt1"/>
              </a:buClr>
              <a:buSzPts val="2000"/>
              <a:buChar char="•"/>
            </a:pPr>
            <a:endParaRPr dirty="0"/>
          </a:p>
        </p:txBody>
      </p:sp>
      <p:pic>
        <p:nvPicPr>
          <p:cNvPr id="176" name="Google Shape;176;p6"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graphicFrame>
        <p:nvGraphicFramePr>
          <p:cNvPr id="4" name="Table 3">
            <a:extLst>
              <a:ext uri="{FF2B5EF4-FFF2-40B4-BE49-F238E27FC236}">
                <a16:creationId xmlns:a16="http://schemas.microsoft.com/office/drawing/2014/main" id="{CF529C6F-527E-A051-DD9F-F5C934DB3739}"/>
              </a:ext>
            </a:extLst>
          </p:cNvPr>
          <p:cNvGraphicFramePr>
            <a:graphicFrameLocks noGrp="1"/>
          </p:cNvGraphicFramePr>
          <p:nvPr>
            <p:extLst>
              <p:ext uri="{D42A27DB-BD31-4B8C-83A1-F6EECF244321}">
                <p14:modId xmlns:p14="http://schemas.microsoft.com/office/powerpoint/2010/main" val="2174903580"/>
              </p:ext>
            </p:extLst>
          </p:nvPr>
        </p:nvGraphicFramePr>
        <p:xfrm>
          <a:off x="3430487" y="2272159"/>
          <a:ext cx="8540188" cy="2953608"/>
        </p:xfrm>
        <a:graphic>
          <a:graphicData uri="http://schemas.openxmlformats.org/drawingml/2006/table">
            <a:tbl>
              <a:tblPr firstRow="1" firstCol="1" bandRow="1">
                <a:tableStyleId>{802198C4-3087-4945-87E3-76CBB3509B7E}</a:tableStyleId>
              </a:tblPr>
              <a:tblGrid>
                <a:gridCol w="1131832">
                  <a:extLst>
                    <a:ext uri="{9D8B030D-6E8A-4147-A177-3AD203B41FA5}">
                      <a16:colId xmlns:a16="http://schemas.microsoft.com/office/drawing/2014/main" val="2937122036"/>
                    </a:ext>
                  </a:extLst>
                </a:gridCol>
                <a:gridCol w="1134998">
                  <a:extLst>
                    <a:ext uri="{9D8B030D-6E8A-4147-A177-3AD203B41FA5}">
                      <a16:colId xmlns:a16="http://schemas.microsoft.com/office/drawing/2014/main" val="3570132718"/>
                    </a:ext>
                  </a:extLst>
                </a:gridCol>
                <a:gridCol w="1067721">
                  <a:extLst>
                    <a:ext uri="{9D8B030D-6E8A-4147-A177-3AD203B41FA5}">
                      <a16:colId xmlns:a16="http://schemas.microsoft.com/office/drawing/2014/main" val="250940878"/>
                    </a:ext>
                  </a:extLst>
                </a:gridCol>
                <a:gridCol w="1469008">
                  <a:extLst>
                    <a:ext uri="{9D8B030D-6E8A-4147-A177-3AD203B41FA5}">
                      <a16:colId xmlns:a16="http://schemas.microsoft.com/office/drawing/2014/main" val="3704841947"/>
                    </a:ext>
                  </a:extLst>
                </a:gridCol>
                <a:gridCol w="1615433">
                  <a:extLst>
                    <a:ext uri="{9D8B030D-6E8A-4147-A177-3AD203B41FA5}">
                      <a16:colId xmlns:a16="http://schemas.microsoft.com/office/drawing/2014/main" val="2802238693"/>
                    </a:ext>
                  </a:extLst>
                </a:gridCol>
                <a:gridCol w="2121196">
                  <a:extLst>
                    <a:ext uri="{9D8B030D-6E8A-4147-A177-3AD203B41FA5}">
                      <a16:colId xmlns:a16="http://schemas.microsoft.com/office/drawing/2014/main" val="2542018057"/>
                    </a:ext>
                  </a:extLst>
                </a:gridCol>
              </a:tblGrid>
              <a:tr h="300621">
                <a:tc>
                  <a:txBody>
                    <a:bodyPr/>
                    <a:lstStyle/>
                    <a:p>
                      <a:pPr marL="0" marR="0" algn="ctr">
                        <a:spcBef>
                          <a:spcPts val="0"/>
                        </a:spcBef>
                        <a:spcAft>
                          <a:spcPts val="0"/>
                        </a:spcAft>
                      </a:pPr>
                      <a:r>
                        <a:rPr lang="en-US" sz="1200" dirty="0">
                          <a:solidFill>
                            <a:schemeClr val="bg1"/>
                          </a:solidFill>
                          <a:effectLst/>
                        </a:rPr>
                        <a:t>Rule</a:t>
                      </a:r>
                      <a:endParaRPr lang="en-US" sz="1200" dirty="0">
                        <a:solidFill>
                          <a:schemeClr val="bg1"/>
                        </a:solidFill>
                        <a:effectLst/>
                        <a:latin typeface="Calibri" panose="020F0502020204030204" pitchFamily="34" charset="0"/>
                        <a:ea typeface="Calibri" panose="020F0502020204030204" pitchFamily="34" charset="0"/>
                      </a:endParaRPr>
                    </a:p>
                  </a:txBody>
                  <a:tcPr marL="68580" marR="68580" marT="0" marB="0"/>
                </a:tc>
                <a:tc>
                  <a:txBody>
                    <a:bodyPr/>
                    <a:lstStyle/>
                    <a:p>
                      <a:pPr marL="0" marR="0" algn="ctr">
                        <a:spcBef>
                          <a:spcPts val="0"/>
                        </a:spcBef>
                        <a:spcAft>
                          <a:spcPts val="0"/>
                        </a:spcAft>
                      </a:pPr>
                      <a:r>
                        <a:rPr lang="en-US" sz="1200">
                          <a:solidFill>
                            <a:schemeClr val="bg1"/>
                          </a:solidFill>
                          <a:effectLst/>
                        </a:rPr>
                        <a:t>Severity</a:t>
                      </a:r>
                      <a:endParaRPr lang="en-US" sz="1200">
                        <a:solidFill>
                          <a:schemeClr val="bg1"/>
                        </a:solidFill>
                        <a:effectLst/>
                        <a:latin typeface="Calibri" panose="020F0502020204030204" pitchFamily="34" charset="0"/>
                        <a:ea typeface="Calibri" panose="020F0502020204030204" pitchFamily="34" charset="0"/>
                      </a:endParaRPr>
                    </a:p>
                  </a:txBody>
                  <a:tcPr marL="68580" marR="68580" marT="0" marB="0"/>
                </a:tc>
                <a:tc>
                  <a:txBody>
                    <a:bodyPr/>
                    <a:lstStyle/>
                    <a:p>
                      <a:pPr marL="0" marR="0" algn="ctr">
                        <a:spcBef>
                          <a:spcPts val="0"/>
                        </a:spcBef>
                        <a:spcAft>
                          <a:spcPts val="0"/>
                        </a:spcAft>
                      </a:pPr>
                      <a:r>
                        <a:rPr lang="en-US" sz="1200">
                          <a:solidFill>
                            <a:schemeClr val="bg1"/>
                          </a:solidFill>
                          <a:effectLst/>
                        </a:rPr>
                        <a:t>Likelihood</a:t>
                      </a:r>
                      <a:endParaRPr lang="en-US" sz="1200">
                        <a:solidFill>
                          <a:schemeClr val="bg1"/>
                        </a:solidFill>
                        <a:effectLst/>
                        <a:latin typeface="Calibri" panose="020F0502020204030204" pitchFamily="34" charset="0"/>
                        <a:ea typeface="Calibri" panose="020F0502020204030204" pitchFamily="34" charset="0"/>
                      </a:endParaRPr>
                    </a:p>
                  </a:txBody>
                  <a:tcPr marL="68580" marR="68580" marT="0" marB="0"/>
                </a:tc>
                <a:tc>
                  <a:txBody>
                    <a:bodyPr/>
                    <a:lstStyle/>
                    <a:p>
                      <a:pPr marL="0" marR="0" algn="ctr">
                        <a:spcBef>
                          <a:spcPts val="0"/>
                        </a:spcBef>
                        <a:spcAft>
                          <a:spcPts val="0"/>
                        </a:spcAft>
                      </a:pPr>
                      <a:r>
                        <a:rPr lang="en-US" sz="1200">
                          <a:solidFill>
                            <a:schemeClr val="bg1"/>
                          </a:solidFill>
                          <a:effectLst/>
                        </a:rPr>
                        <a:t>Remediation Cost</a:t>
                      </a:r>
                      <a:endParaRPr lang="en-US" sz="1200">
                        <a:solidFill>
                          <a:schemeClr val="bg1"/>
                        </a:solidFill>
                        <a:effectLst/>
                        <a:latin typeface="Calibri" panose="020F0502020204030204" pitchFamily="34" charset="0"/>
                        <a:ea typeface="Calibri" panose="020F0502020204030204" pitchFamily="34" charset="0"/>
                      </a:endParaRPr>
                    </a:p>
                  </a:txBody>
                  <a:tcPr marL="68580" marR="68580" marT="0" marB="0"/>
                </a:tc>
                <a:tc>
                  <a:txBody>
                    <a:bodyPr/>
                    <a:lstStyle/>
                    <a:p>
                      <a:pPr marL="0" marR="0" algn="ctr">
                        <a:spcBef>
                          <a:spcPts val="0"/>
                        </a:spcBef>
                        <a:spcAft>
                          <a:spcPts val="0"/>
                        </a:spcAft>
                      </a:pPr>
                      <a:r>
                        <a:rPr lang="en-US" sz="1200">
                          <a:solidFill>
                            <a:schemeClr val="bg1"/>
                          </a:solidFill>
                          <a:effectLst/>
                        </a:rPr>
                        <a:t>Priority</a:t>
                      </a:r>
                      <a:endParaRPr lang="en-US" sz="1200">
                        <a:solidFill>
                          <a:schemeClr val="bg1"/>
                        </a:solidFill>
                        <a:effectLst/>
                        <a:latin typeface="Calibri" panose="020F0502020204030204" pitchFamily="34" charset="0"/>
                        <a:ea typeface="Calibri" panose="020F0502020204030204" pitchFamily="34" charset="0"/>
                      </a:endParaRPr>
                    </a:p>
                  </a:txBody>
                  <a:tcPr marL="68580" marR="68580" marT="0" marB="0"/>
                </a:tc>
                <a:tc>
                  <a:txBody>
                    <a:bodyPr/>
                    <a:lstStyle/>
                    <a:p>
                      <a:pPr marL="0" marR="0" algn="ctr">
                        <a:spcBef>
                          <a:spcPts val="0"/>
                        </a:spcBef>
                        <a:spcAft>
                          <a:spcPts val="0"/>
                        </a:spcAft>
                      </a:pPr>
                      <a:r>
                        <a:rPr lang="en-US" sz="1200">
                          <a:solidFill>
                            <a:schemeClr val="bg1"/>
                          </a:solidFill>
                          <a:effectLst/>
                        </a:rPr>
                        <a:t>Level</a:t>
                      </a:r>
                      <a:endParaRPr lang="en-US" sz="1200">
                        <a:solidFill>
                          <a:schemeClr val="bg1"/>
                        </a:solidFill>
                        <a:effectLst/>
                        <a:latin typeface="Calibri" panose="020F0502020204030204" pitchFamily="34" charset="0"/>
                        <a:ea typeface="Calibri" panose="020F0502020204030204" pitchFamily="34" charset="0"/>
                      </a:endParaRPr>
                    </a:p>
                  </a:txBody>
                  <a:tcPr marL="68580" marR="68580" marT="0" marB="0"/>
                </a:tc>
                <a:extLst>
                  <a:ext uri="{0D108BD9-81ED-4DB2-BD59-A6C34878D82A}">
                    <a16:rowId xmlns:a16="http://schemas.microsoft.com/office/drawing/2014/main" val="2237164474"/>
                  </a:ext>
                </a:extLst>
              </a:tr>
              <a:tr h="300621">
                <a:tc>
                  <a:txBody>
                    <a:bodyPr/>
                    <a:lstStyle/>
                    <a:p>
                      <a:pPr marL="0" marR="0">
                        <a:spcBef>
                          <a:spcPts val="0"/>
                        </a:spcBef>
                        <a:spcAft>
                          <a:spcPts val="0"/>
                        </a:spcAft>
                      </a:pPr>
                      <a:r>
                        <a:rPr lang="en-US" sz="1200" dirty="0">
                          <a:solidFill>
                            <a:schemeClr val="bg1"/>
                          </a:solidFill>
                          <a:effectLst/>
                        </a:rPr>
                        <a:t>STD-001-CPP</a:t>
                      </a:r>
                      <a:endParaRPr lang="en-US" sz="1200" dirty="0">
                        <a:solidFill>
                          <a:schemeClr val="bg1"/>
                        </a:solidFill>
                        <a:effectLst/>
                        <a:latin typeface="Calibri" panose="020F0502020204030204" pitchFamily="34" charset="0"/>
                        <a:ea typeface="Calibri" panose="020F0502020204030204" pitchFamily="34" charset="0"/>
                      </a:endParaRPr>
                    </a:p>
                  </a:txBody>
                  <a:tcPr marL="68580" marR="68580" marT="0" marB="0"/>
                </a:tc>
                <a:tc>
                  <a:txBody>
                    <a:bodyPr/>
                    <a:lstStyle/>
                    <a:p>
                      <a:pPr marL="0" marR="0">
                        <a:spcBef>
                          <a:spcPts val="0"/>
                        </a:spcBef>
                        <a:spcAft>
                          <a:spcPts val="0"/>
                        </a:spcAft>
                      </a:pPr>
                      <a:r>
                        <a:rPr lang="en-US" sz="1200" dirty="0">
                          <a:solidFill>
                            <a:schemeClr val="bg1"/>
                          </a:solidFill>
                          <a:effectLst/>
                        </a:rPr>
                        <a:t>Medium</a:t>
                      </a:r>
                      <a:endParaRPr lang="en-US" sz="1200" dirty="0">
                        <a:solidFill>
                          <a:schemeClr val="bg1"/>
                        </a:solidFill>
                        <a:effectLst/>
                        <a:latin typeface="Calibri" panose="020F0502020204030204" pitchFamily="34" charset="0"/>
                        <a:ea typeface="Calibri" panose="020F0502020204030204" pitchFamily="34" charset="0"/>
                      </a:endParaRPr>
                    </a:p>
                  </a:txBody>
                  <a:tcPr marL="68580" marR="68580" marT="0" marB="0"/>
                </a:tc>
                <a:tc>
                  <a:txBody>
                    <a:bodyPr/>
                    <a:lstStyle/>
                    <a:p>
                      <a:pPr marL="0" marR="0">
                        <a:spcBef>
                          <a:spcPts val="0"/>
                        </a:spcBef>
                        <a:spcAft>
                          <a:spcPts val="0"/>
                        </a:spcAft>
                      </a:pPr>
                      <a:r>
                        <a:rPr lang="en-US" sz="1200">
                          <a:solidFill>
                            <a:schemeClr val="bg1"/>
                          </a:solidFill>
                          <a:effectLst/>
                        </a:rPr>
                        <a:t>Unlikely</a:t>
                      </a:r>
                      <a:endParaRPr lang="en-US" sz="1200">
                        <a:solidFill>
                          <a:schemeClr val="bg1"/>
                        </a:solidFill>
                        <a:effectLst/>
                        <a:latin typeface="Calibri" panose="020F0502020204030204" pitchFamily="34" charset="0"/>
                        <a:ea typeface="Calibri" panose="020F0502020204030204" pitchFamily="34" charset="0"/>
                      </a:endParaRPr>
                    </a:p>
                  </a:txBody>
                  <a:tcPr marL="68580" marR="68580" marT="0" marB="0"/>
                </a:tc>
                <a:tc>
                  <a:txBody>
                    <a:bodyPr/>
                    <a:lstStyle/>
                    <a:p>
                      <a:pPr marL="0" marR="0">
                        <a:spcBef>
                          <a:spcPts val="0"/>
                        </a:spcBef>
                        <a:spcAft>
                          <a:spcPts val="0"/>
                        </a:spcAft>
                      </a:pPr>
                      <a:r>
                        <a:rPr lang="en-US" sz="1200">
                          <a:solidFill>
                            <a:schemeClr val="bg1"/>
                          </a:solidFill>
                          <a:effectLst/>
                        </a:rPr>
                        <a:t>Medium</a:t>
                      </a:r>
                      <a:endParaRPr lang="en-US" sz="1200">
                        <a:solidFill>
                          <a:schemeClr val="bg1"/>
                        </a:solidFill>
                        <a:effectLst/>
                        <a:latin typeface="Calibri" panose="020F0502020204030204" pitchFamily="34" charset="0"/>
                        <a:ea typeface="Calibri" panose="020F0502020204030204" pitchFamily="34" charset="0"/>
                      </a:endParaRPr>
                    </a:p>
                  </a:txBody>
                  <a:tcPr marL="68580" marR="68580" marT="0" marB="0"/>
                </a:tc>
                <a:tc>
                  <a:txBody>
                    <a:bodyPr/>
                    <a:lstStyle/>
                    <a:p>
                      <a:pPr marL="0" marR="0">
                        <a:spcBef>
                          <a:spcPts val="0"/>
                        </a:spcBef>
                        <a:spcAft>
                          <a:spcPts val="0"/>
                        </a:spcAft>
                      </a:pPr>
                      <a:r>
                        <a:rPr lang="en-US" sz="1200">
                          <a:solidFill>
                            <a:schemeClr val="bg1"/>
                          </a:solidFill>
                          <a:effectLst/>
                        </a:rPr>
                        <a:t>P4</a:t>
                      </a:r>
                      <a:endParaRPr lang="en-US" sz="1200">
                        <a:solidFill>
                          <a:schemeClr val="bg1"/>
                        </a:solidFill>
                        <a:effectLst/>
                        <a:latin typeface="Calibri" panose="020F0502020204030204" pitchFamily="34" charset="0"/>
                        <a:ea typeface="Calibri" panose="020F0502020204030204" pitchFamily="34" charset="0"/>
                      </a:endParaRPr>
                    </a:p>
                  </a:txBody>
                  <a:tcPr marL="68580" marR="68580" marT="0" marB="0"/>
                </a:tc>
                <a:tc>
                  <a:txBody>
                    <a:bodyPr/>
                    <a:lstStyle/>
                    <a:p>
                      <a:pPr marL="0" marR="0">
                        <a:spcBef>
                          <a:spcPts val="0"/>
                        </a:spcBef>
                        <a:spcAft>
                          <a:spcPts val="0"/>
                        </a:spcAft>
                      </a:pPr>
                      <a:r>
                        <a:rPr lang="en-US" sz="1200">
                          <a:solidFill>
                            <a:schemeClr val="bg1"/>
                          </a:solidFill>
                          <a:effectLst/>
                        </a:rPr>
                        <a:t>L3</a:t>
                      </a:r>
                      <a:endParaRPr lang="en-US" sz="1200">
                        <a:solidFill>
                          <a:schemeClr val="bg1"/>
                        </a:solidFill>
                        <a:effectLst/>
                        <a:latin typeface="Calibri" panose="020F0502020204030204" pitchFamily="34" charset="0"/>
                        <a:ea typeface="Calibri" panose="020F0502020204030204" pitchFamily="34" charset="0"/>
                      </a:endParaRPr>
                    </a:p>
                  </a:txBody>
                  <a:tcPr marL="68580" marR="68580" marT="0" marB="0"/>
                </a:tc>
                <a:extLst>
                  <a:ext uri="{0D108BD9-81ED-4DB2-BD59-A6C34878D82A}">
                    <a16:rowId xmlns:a16="http://schemas.microsoft.com/office/drawing/2014/main" val="844056780"/>
                  </a:ext>
                </a:extLst>
              </a:tr>
              <a:tr h="300621">
                <a:tc>
                  <a:txBody>
                    <a:bodyPr/>
                    <a:lstStyle/>
                    <a:p>
                      <a:pPr marL="0" marR="0">
                        <a:spcBef>
                          <a:spcPts val="0"/>
                        </a:spcBef>
                        <a:spcAft>
                          <a:spcPts val="0"/>
                        </a:spcAft>
                      </a:pPr>
                      <a:r>
                        <a:rPr lang="en-US" sz="1200">
                          <a:solidFill>
                            <a:schemeClr val="bg1"/>
                          </a:solidFill>
                          <a:effectLst/>
                        </a:rPr>
                        <a:t>STD-002-CPP</a:t>
                      </a:r>
                      <a:endParaRPr lang="en-US" sz="1200">
                        <a:solidFill>
                          <a:schemeClr val="bg1"/>
                        </a:solidFill>
                        <a:effectLst/>
                        <a:latin typeface="Calibri" panose="020F0502020204030204" pitchFamily="34" charset="0"/>
                        <a:ea typeface="Calibri" panose="020F0502020204030204" pitchFamily="34" charset="0"/>
                      </a:endParaRPr>
                    </a:p>
                  </a:txBody>
                  <a:tcPr marL="68580" marR="68580" marT="0" marB="0"/>
                </a:tc>
                <a:tc>
                  <a:txBody>
                    <a:bodyPr/>
                    <a:lstStyle/>
                    <a:p>
                      <a:pPr marL="0" marR="0">
                        <a:spcBef>
                          <a:spcPts val="0"/>
                        </a:spcBef>
                        <a:spcAft>
                          <a:spcPts val="0"/>
                        </a:spcAft>
                      </a:pPr>
                      <a:r>
                        <a:rPr lang="en-US" sz="1200" dirty="0">
                          <a:solidFill>
                            <a:schemeClr val="bg1"/>
                          </a:solidFill>
                          <a:effectLst/>
                        </a:rPr>
                        <a:t>High</a:t>
                      </a:r>
                      <a:endParaRPr lang="en-US" sz="1200" dirty="0">
                        <a:solidFill>
                          <a:schemeClr val="bg1"/>
                        </a:solidFill>
                        <a:effectLst/>
                        <a:latin typeface="Calibri" panose="020F0502020204030204" pitchFamily="34" charset="0"/>
                        <a:ea typeface="Calibri" panose="020F0502020204030204" pitchFamily="34" charset="0"/>
                      </a:endParaRPr>
                    </a:p>
                  </a:txBody>
                  <a:tcPr marL="68580" marR="68580" marT="0" marB="0"/>
                </a:tc>
                <a:tc>
                  <a:txBody>
                    <a:bodyPr/>
                    <a:lstStyle/>
                    <a:p>
                      <a:pPr marL="0" marR="0">
                        <a:spcBef>
                          <a:spcPts val="0"/>
                        </a:spcBef>
                        <a:spcAft>
                          <a:spcPts val="0"/>
                        </a:spcAft>
                      </a:pPr>
                      <a:r>
                        <a:rPr lang="en-US" sz="1200">
                          <a:solidFill>
                            <a:schemeClr val="bg1"/>
                          </a:solidFill>
                          <a:effectLst/>
                        </a:rPr>
                        <a:t>Likely</a:t>
                      </a:r>
                      <a:endParaRPr lang="en-US" sz="1200">
                        <a:solidFill>
                          <a:schemeClr val="bg1"/>
                        </a:solidFill>
                        <a:effectLst/>
                        <a:latin typeface="Calibri" panose="020F0502020204030204" pitchFamily="34" charset="0"/>
                        <a:ea typeface="Calibri" panose="020F0502020204030204" pitchFamily="34" charset="0"/>
                      </a:endParaRPr>
                    </a:p>
                  </a:txBody>
                  <a:tcPr marL="68580" marR="68580" marT="0" marB="0"/>
                </a:tc>
                <a:tc>
                  <a:txBody>
                    <a:bodyPr/>
                    <a:lstStyle/>
                    <a:p>
                      <a:pPr marL="0" marR="0">
                        <a:spcBef>
                          <a:spcPts val="0"/>
                        </a:spcBef>
                        <a:spcAft>
                          <a:spcPts val="0"/>
                        </a:spcAft>
                      </a:pPr>
                      <a:r>
                        <a:rPr lang="en-US" sz="1200">
                          <a:solidFill>
                            <a:schemeClr val="bg1"/>
                          </a:solidFill>
                          <a:effectLst/>
                        </a:rPr>
                        <a:t>Medium</a:t>
                      </a:r>
                      <a:endParaRPr lang="en-US" sz="1200">
                        <a:solidFill>
                          <a:schemeClr val="bg1"/>
                        </a:solidFill>
                        <a:effectLst/>
                        <a:latin typeface="Calibri" panose="020F0502020204030204" pitchFamily="34" charset="0"/>
                        <a:ea typeface="Calibri" panose="020F0502020204030204" pitchFamily="34" charset="0"/>
                      </a:endParaRPr>
                    </a:p>
                  </a:txBody>
                  <a:tcPr marL="68580" marR="68580" marT="0" marB="0"/>
                </a:tc>
                <a:tc>
                  <a:txBody>
                    <a:bodyPr/>
                    <a:lstStyle/>
                    <a:p>
                      <a:pPr marL="0" marR="0">
                        <a:spcBef>
                          <a:spcPts val="0"/>
                        </a:spcBef>
                        <a:spcAft>
                          <a:spcPts val="0"/>
                        </a:spcAft>
                      </a:pPr>
                      <a:r>
                        <a:rPr lang="en-US" sz="1200">
                          <a:solidFill>
                            <a:schemeClr val="bg1"/>
                          </a:solidFill>
                          <a:effectLst/>
                        </a:rPr>
                        <a:t>P18</a:t>
                      </a:r>
                      <a:endParaRPr lang="en-US" sz="1200">
                        <a:solidFill>
                          <a:schemeClr val="bg1"/>
                        </a:solidFill>
                        <a:effectLst/>
                        <a:latin typeface="Calibri" panose="020F0502020204030204" pitchFamily="34" charset="0"/>
                        <a:ea typeface="Calibri" panose="020F0502020204030204" pitchFamily="34" charset="0"/>
                      </a:endParaRPr>
                    </a:p>
                  </a:txBody>
                  <a:tcPr marL="68580" marR="68580" marT="0" marB="0"/>
                </a:tc>
                <a:tc>
                  <a:txBody>
                    <a:bodyPr/>
                    <a:lstStyle/>
                    <a:p>
                      <a:pPr marL="0" marR="0">
                        <a:spcBef>
                          <a:spcPts val="0"/>
                        </a:spcBef>
                        <a:spcAft>
                          <a:spcPts val="0"/>
                        </a:spcAft>
                      </a:pPr>
                      <a:r>
                        <a:rPr lang="en-US" sz="1200">
                          <a:solidFill>
                            <a:schemeClr val="bg1"/>
                          </a:solidFill>
                          <a:effectLst/>
                        </a:rPr>
                        <a:t>L1</a:t>
                      </a:r>
                      <a:endParaRPr lang="en-US" sz="1200">
                        <a:solidFill>
                          <a:schemeClr val="bg1"/>
                        </a:solidFill>
                        <a:effectLst/>
                        <a:latin typeface="Calibri" panose="020F0502020204030204" pitchFamily="34" charset="0"/>
                        <a:ea typeface="Calibri" panose="020F0502020204030204" pitchFamily="34" charset="0"/>
                      </a:endParaRPr>
                    </a:p>
                  </a:txBody>
                  <a:tcPr marL="68580" marR="68580" marT="0" marB="0"/>
                </a:tc>
                <a:extLst>
                  <a:ext uri="{0D108BD9-81ED-4DB2-BD59-A6C34878D82A}">
                    <a16:rowId xmlns:a16="http://schemas.microsoft.com/office/drawing/2014/main" val="2611821815"/>
                  </a:ext>
                </a:extLst>
              </a:tr>
              <a:tr h="300621">
                <a:tc>
                  <a:txBody>
                    <a:bodyPr/>
                    <a:lstStyle/>
                    <a:p>
                      <a:pPr marL="0" marR="0">
                        <a:spcBef>
                          <a:spcPts val="0"/>
                        </a:spcBef>
                        <a:spcAft>
                          <a:spcPts val="0"/>
                        </a:spcAft>
                      </a:pPr>
                      <a:r>
                        <a:rPr lang="en-US" sz="1200">
                          <a:solidFill>
                            <a:schemeClr val="bg1"/>
                          </a:solidFill>
                          <a:effectLst/>
                        </a:rPr>
                        <a:t>STD-003-CPP</a:t>
                      </a:r>
                      <a:endParaRPr lang="en-US" sz="1200">
                        <a:solidFill>
                          <a:schemeClr val="bg1"/>
                        </a:solidFill>
                        <a:effectLst/>
                        <a:latin typeface="Calibri" panose="020F0502020204030204" pitchFamily="34" charset="0"/>
                        <a:ea typeface="Calibri" panose="020F0502020204030204" pitchFamily="34" charset="0"/>
                      </a:endParaRPr>
                    </a:p>
                  </a:txBody>
                  <a:tcPr marL="68580" marR="68580" marT="0" marB="0"/>
                </a:tc>
                <a:tc>
                  <a:txBody>
                    <a:bodyPr/>
                    <a:lstStyle/>
                    <a:p>
                      <a:pPr marL="0" marR="0">
                        <a:spcBef>
                          <a:spcPts val="0"/>
                        </a:spcBef>
                        <a:spcAft>
                          <a:spcPts val="0"/>
                        </a:spcAft>
                      </a:pPr>
                      <a:r>
                        <a:rPr lang="en-US" sz="1200">
                          <a:solidFill>
                            <a:schemeClr val="bg1"/>
                          </a:solidFill>
                          <a:effectLst/>
                        </a:rPr>
                        <a:t>High</a:t>
                      </a:r>
                      <a:endParaRPr lang="en-US" sz="1200">
                        <a:solidFill>
                          <a:schemeClr val="bg1"/>
                        </a:solidFill>
                        <a:effectLst/>
                        <a:latin typeface="Calibri" panose="020F0502020204030204" pitchFamily="34" charset="0"/>
                        <a:ea typeface="Calibri" panose="020F0502020204030204" pitchFamily="34" charset="0"/>
                      </a:endParaRPr>
                    </a:p>
                  </a:txBody>
                  <a:tcPr marL="68580" marR="68580" marT="0" marB="0"/>
                </a:tc>
                <a:tc>
                  <a:txBody>
                    <a:bodyPr/>
                    <a:lstStyle/>
                    <a:p>
                      <a:pPr marL="0" marR="0">
                        <a:spcBef>
                          <a:spcPts val="0"/>
                        </a:spcBef>
                        <a:spcAft>
                          <a:spcPts val="0"/>
                        </a:spcAft>
                      </a:pPr>
                      <a:r>
                        <a:rPr lang="en-US" sz="1200" dirty="0">
                          <a:solidFill>
                            <a:schemeClr val="bg1"/>
                          </a:solidFill>
                          <a:effectLst/>
                        </a:rPr>
                        <a:t>Likely</a:t>
                      </a:r>
                      <a:endParaRPr lang="en-US" sz="1200" dirty="0">
                        <a:solidFill>
                          <a:schemeClr val="bg1"/>
                        </a:solidFill>
                        <a:effectLst/>
                        <a:latin typeface="Calibri" panose="020F0502020204030204" pitchFamily="34" charset="0"/>
                        <a:ea typeface="Calibri" panose="020F0502020204030204" pitchFamily="34" charset="0"/>
                      </a:endParaRPr>
                    </a:p>
                  </a:txBody>
                  <a:tcPr marL="68580" marR="68580" marT="0" marB="0"/>
                </a:tc>
                <a:tc>
                  <a:txBody>
                    <a:bodyPr/>
                    <a:lstStyle/>
                    <a:p>
                      <a:pPr marL="0" marR="0">
                        <a:spcBef>
                          <a:spcPts val="0"/>
                        </a:spcBef>
                        <a:spcAft>
                          <a:spcPts val="0"/>
                        </a:spcAft>
                      </a:pPr>
                      <a:r>
                        <a:rPr lang="en-US" sz="1200">
                          <a:solidFill>
                            <a:schemeClr val="bg1"/>
                          </a:solidFill>
                          <a:effectLst/>
                        </a:rPr>
                        <a:t>Medium</a:t>
                      </a:r>
                      <a:endParaRPr lang="en-US" sz="1200">
                        <a:solidFill>
                          <a:schemeClr val="bg1"/>
                        </a:solidFill>
                        <a:effectLst/>
                        <a:latin typeface="Calibri" panose="020F0502020204030204" pitchFamily="34" charset="0"/>
                        <a:ea typeface="Calibri" panose="020F0502020204030204" pitchFamily="34" charset="0"/>
                      </a:endParaRPr>
                    </a:p>
                  </a:txBody>
                  <a:tcPr marL="68580" marR="68580" marT="0" marB="0"/>
                </a:tc>
                <a:tc>
                  <a:txBody>
                    <a:bodyPr/>
                    <a:lstStyle/>
                    <a:p>
                      <a:pPr marL="0" marR="0">
                        <a:spcBef>
                          <a:spcPts val="0"/>
                        </a:spcBef>
                        <a:spcAft>
                          <a:spcPts val="0"/>
                        </a:spcAft>
                      </a:pPr>
                      <a:r>
                        <a:rPr lang="en-US" sz="1200">
                          <a:solidFill>
                            <a:schemeClr val="bg1"/>
                          </a:solidFill>
                          <a:effectLst/>
                        </a:rPr>
                        <a:t>P18</a:t>
                      </a:r>
                      <a:endParaRPr lang="en-US" sz="1200">
                        <a:solidFill>
                          <a:schemeClr val="bg1"/>
                        </a:solidFill>
                        <a:effectLst/>
                        <a:latin typeface="Calibri" panose="020F0502020204030204" pitchFamily="34" charset="0"/>
                        <a:ea typeface="Calibri" panose="020F0502020204030204" pitchFamily="34" charset="0"/>
                      </a:endParaRPr>
                    </a:p>
                  </a:txBody>
                  <a:tcPr marL="68580" marR="68580" marT="0" marB="0"/>
                </a:tc>
                <a:tc>
                  <a:txBody>
                    <a:bodyPr/>
                    <a:lstStyle/>
                    <a:p>
                      <a:pPr marL="0" marR="0">
                        <a:spcBef>
                          <a:spcPts val="0"/>
                        </a:spcBef>
                        <a:spcAft>
                          <a:spcPts val="0"/>
                        </a:spcAft>
                      </a:pPr>
                      <a:r>
                        <a:rPr lang="en-US" sz="1200">
                          <a:solidFill>
                            <a:schemeClr val="bg1"/>
                          </a:solidFill>
                          <a:effectLst/>
                        </a:rPr>
                        <a:t>L1</a:t>
                      </a:r>
                      <a:endParaRPr lang="en-US" sz="1200">
                        <a:solidFill>
                          <a:schemeClr val="bg1"/>
                        </a:solidFill>
                        <a:effectLst/>
                        <a:latin typeface="Calibri" panose="020F0502020204030204" pitchFamily="34" charset="0"/>
                        <a:ea typeface="Calibri" panose="020F0502020204030204" pitchFamily="34" charset="0"/>
                      </a:endParaRPr>
                    </a:p>
                  </a:txBody>
                  <a:tcPr marL="68580" marR="68580" marT="0" marB="0"/>
                </a:tc>
                <a:extLst>
                  <a:ext uri="{0D108BD9-81ED-4DB2-BD59-A6C34878D82A}">
                    <a16:rowId xmlns:a16="http://schemas.microsoft.com/office/drawing/2014/main" val="196838049"/>
                  </a:ext>
                </a:extLst>
              </a:tr>
              <a:tr h="300621">
                <a:tc>
                  <a:txBody>
                    <a:bodyPr/>
                    <a:lstStyle/>
                    <a:p>
                      <a:pPr marL="0" marR="0">
                        <a:spcBef>
                          <a:spcPts val="0"/>
                        </a:spcBef>
                        <a:spcAft>
                          <a:spcPts val="0"/>
                        </a:spcAft>
                      </a:pPr>
                      <a:r>
                        <a:rPr lang="en-US" sz="1200">
                          <a:solidFill>
                            <a:schemeClr val="bg1"/>
                          </a:solidFill>
                          <a:effectLst/>
                        </a:rPr>
                        <a:t>STD-004-CPP</a:t>
                      </a:r>
                      <a:endParaRPr lang="en-US" sz="1200">
                        <a:solidFill>
                          <a:schemeClr val="bg1"/>
                        </a:solidFill>
                        <a:effectLst/>
                        <a:latin typeface="Calibri" panose="020F0502020204030204" pitchFamily="34" charset="0"/>
                        <a:ea typeface="Calibri" panose="020F0502020204030204" pitchFamily="34" charset="0"/>
                      </a:endParaRPr>
                    </a:p>
                  </a:txBody>
                  <a:tcPr marL="68580" marR="68580" marT="0" marB="0"/>
                </a:tc>
                <a:tc>
                  <a:txBody>
                    <a:bodyPr/>
                    <a:lstStyle/>
                    <a:p>
                      <a:pPr marL="0" marR="0">
                        <a:spcBef>
                          <a:spcPts val="0"/>
                        </a:spcBef>
                        <a:spcAft>
                          <a:spcPts val="0"/>
                        </a:spcAft>
                      </a:pPr>
                      <a:r>
                        <a:rPr lang="en-US" sz="1200">
                          <a:solidFill>
                            <a:schemeClr val="bg1"/>
                          </a:solidFill>
                          <a:effectLst/>
                        </a:rPr>
                        <a:t>Low</a:t>
                      </a:r>
                      <a:endParaRPr lang="en-US" sz="1200">
                        <a:solidFill>
                          <a:schemeClr val="bg1"/>
                        </a:solidFill>
                        <a:effectLst/>
                        <a:latin typeface="Calibri" panose="020F0502020204030204" pitchFamily="34" charset="0"/>
                        <a:ea typeface="Calibri" panose="020F0502020204030204" pitchFamily="34" charset="0"/>
                      </a:endParaRPr>
                    </a:p>
                  </a:txBody>
                  <a:tcPr marL="68580" marR="68580" marT="0" marB="0"/>
                </a:tc>
                <a:tc>
                  <a:txBody>
                    <a:bodyPr/>
                    <a:lstStyle/>
                    <a:p>
                      <a:pPr marL="0" marR="0">
                        <a:spcBef>
                          <a:spcPts val="0"/>
                        </a:spcBef>
                        <a:spcAft>
                          <a:spcPts val="0"/>
                        </a:spcAft>
                      </a:pPr>
                      <a:r>
                        <a:rPr lang="en-US" sz="1200" dirty="0">
                          <a:solidFill>
                            <a:schemeClr val="bg1"/>
                          </a:solidFill>
                          <a:effectLst/>
                        </a:rPr>
                        <a:t>Likely</a:t>
                      </a:r>
                      <a:endParaRPr lang="en-US" sz="1200" dirty="0">
                        <a:solidFill>
                          <a:schemeClr val="bg1"/>
                        </a:solidFill>
                        <a:effectLst/>
                        <a:latin typeface="Calibri" panose="020F0502020204030204" pitchFamily="34" charset="0"/>
                        <a:ea typeface="Calibri" panose="020F0502020204030204" pitchFamily="34" charset="0"/>
                      </a:endParaRPr>
                    </a:p>
                  </a:txBody>
                  <a:tcPr marL="68580" marR="68580" marT="0" marB="0"/>
                </a:tc>
                <a:tc>
                  <a:txBody>
                    <a:bodyPr/>
                    <a:lstStyle/>
                    <a:p>
                      <a:pPr marL="0" marR="0">
                        <a:spcBef>
                          <a:spcPts val="0"/>
                        </a:spcBef>
                        <a:spcAft>
                          <a:spcPts val="0"/>
                        </a:spcAft>
                      </a:pPr>
                      <a:r>
                        <a:rPr lang="en-US" sz="1200">
                          <a:solidFill>
                            <a:schemeClr val="bg1"/>
                          </a:solidFill>
                          <a:effectLst/>
                        </a:rPr>
                        <a:t>Low</a:t>
                      </a:r>
                      <a:endParaRPr lang="en-US" sz="1200">
                        <a:solidFill>
                          <a:schemeClr val="bg1"/>
                        </a:solidFill>
                        <a:effectLst/>
                        <a:latin typeface="Calibri" panose="020F0502020204030204" pitchFamily="34" charset="0"/>
                        <a:ea typeface="Calibri" panose="020F0502020204030204" pitchFamily="34" charset="0"/>
                      </a:endParaRPr>
                    </a:p>
                  </a:txBody>
                  <a:tcPr marL="68580" marR="68580" marT="0" marB="0"/>
                </a:tc>
                <a:tc>
                  <a:txBody>
                    <a:bodyPr/>
                    <a:lstStyle/>
                    <a:p>
                      <a:pPr marL="0" marR="0">
                        <a:spcBef>
                          <a:spcPts val="0"/>
                        </a:spcBef>
                        <a:spcAft>
                          <a:spcPts val="0"/>
                        </a:spcAft>
                      </a:pPr>
                      <a:r>
                        <a:rPr lang="en-US" sz="1200">
                          <a:solidFill>
                            <a:schemeClr val="bg1"/>
                          </a:solidFill>
                          <a:effectLst/>
                        </a:rPr>
                        <a:t>P9</a:t>
                      </a:r>
                      <a:endParaRPr lang="en-US" sz="1200">
                        <a:solidFill>
                          <a:schemeClr val="bg1"/>
                        </a:solidFill>
                        <a:effectLst/>
                        <a:latin typeface="Calibri" panose="020F0502020204030204" pitchFamily="34" charset="0"/>
                        <a:ea typeface="Calibri" panose="020F0502020204030204" pitchFamily="34" charset="0"/>
                      </a:endParaRPr>
                    </a:p>
                  </a:txBody>
                  <a:tcPr marL="68580" marR="68580" marT="0" marB="0"/>
                </a:tc>
                <a:tc>
                  <a:txBody>
                    <a:bodyPr/>
                    <a:lstStyle/>
                    <a:p>
                      <a:pPr marL="0" marR="0">
                        <a:spcBef>
                          <a:spcPts val="0"/>
                        </a:spcBef>
                        <a:spcAft>
                          <a:spcPts val="0"/>
                        </a:spcAft>
                      </a:pPr>
                      <a:r>
                        <a:rPr lang="en-US" sz="1200">
                          <a:solidFill>
                            <a:schemeClr val="bg1"/>
                          </a:solidFill>
                          <a:effectLst/>
                        </a:rPr>
                        <a:t>L2</a:t>
                      </a:r>
                      <a:endParaRPr lang="en-US" sz="1200">
                        <a:solidFill>
                          <a:schemeClr val="bg1"/>
                        </a:solidFill>
                        <a:effectLst/>
                        <a:latin typeface="Calibri" panose="020F0502020204030204" pitchFamily="34" charset="0"/>
                        <a:ea typeface="Calibri" panose="020F0502020204030204" pitchFamily="34" charset="0"/>
                      </a:endParaRPr>
                    </a:p>
                  </a:txBody>
                  <a:tcPr marL="68580" marR="68580" marT="0" marB="0"/>
                </a:tc>
                <a:extLst>
                  <a:ext uri="{0D108BD9-81ED-4DB2-BD59-A6C34878D82A}">
                    <a16:rowId xmlns:a16="http://schemas.microsoft.com/office/drawing/2014/main" val="1957478447"/>
                  </a:ext>
                </a:extLst>
              </a:tr>
              <a:tr h="300621">
                <a:tc>
                  <a:txBody>
                    <a:bodyPr/>
                    <a:lstStyle/>
                    <a:p>
                      <a:pPr marL="0" marR="0">
                        <a:spcBef>
                          <a:spcPts val="0"/>
                        </a:spcBef>
                        <a:spcAft>
                          <a:spcPts val="0"/>
                        </a:spcAft>
                      </a:pPr>
                      <a:r>
                        <a:rPr lang="en-US" sz="1200">
                          <a:solidFill>
                            <a:schemeClr val="bg1"/>
                          </a:solidFill>
                          <a:effectLst/>
                        </a:rPr>
                        <a:t>STD-005-CPP</a:t>
                      </a:r>
                      <a:endParaRPr lang="en-US" sz="1200">
                        <a:solidFill>
                          <a:schemeClr val="bg1"/>
                        </a:solidFill>
                        <a:effectLst/>
                        <a:latin typeface="Calibri" panose="020F0502020204030204" pitchFamily="34" charset="0"/>
                        <a:ea typeface="Calibri" panose="020F0502020204030204" pitchFamily="34" charset="0"/>
                      </a:endParaRPr>
                    </a:p>
                  </a:txBody>
                  <a:tcPr marL="68580" marR="68580" marT="0" marB="0"/>
                </a:tc>
                <a:tc>
                  <a:txBody>
                    <a:bodyPr/>
                    <a:lstStyle/>
                    <a:p>
                      <a:pPr marL="0" marR="0">
                        <a:spcBef>
                          <a:spcPts val="0"/>
                        </a:spcBef>
                        <a:spcAft>
                          <a:spcPts val="0"/>
                        </a:spcAft>
                      </a:pPr>
                      <a:r>
                        <a:rPr lang="en-US" sz="1200">
                          <a:solidFill>
                            <a:schemeClr val="bg1"/>
                          </a:solidFill>
                          <a:effectLst/>
                        </a:rPr>
                        <a:t>High</a:t>
                      </a:r>
                      <a:endParaRPr lang="en-US" sz="1200">
                        <a:solidFill>
                          <a:schemeClr val="bg1"/>
                        </a:solidFill>
                        <a:effectLst/>
                        <a:latin typeface="Calibri" panose="020F0502020204030204" pitchFamily="34" charset="0"/>
                        <a:ea typeface="Calibri" panose="020F0502020204030204" pitchFamily="34" charset="0"/>
                      </a:endParaRPr>
                    </a:p>
                  </a:txBody>
                  <a:tcPr marL="68580" marR="68580" marT="0" marB="0"/>
                </a:tc>
                <a:tc>
                  <a:txBody>
                    <a:bodyPr/>
                    <a:lstStyle/>
                    <a:p>
                      <a:pPr marL="0" marR="0">
                        <a:spcBef>
                          <a:spcPts val="0"/>
                        </a:spcBef>
                        <a:spcAft>
                          <a:spcPts val="0"/>
                        </a:spcAft>
                      </a:pPr>
                      <a:r>
                        <a:rPr lang="en-US" sz="1200">
                          <a:solidFill>
                            <a:schemeClr val="bg1"/>
                          </a:solidFill>
                          <a:effectLst/>
                        </a:rPr>
                        <a:t>Likely</a:t>
                      </a:r>
                      <a:endParaRPr lang="en-US" sz="1200">
                        <a:solidFill>
                          <a:schemeClr val="bg1"/>
                        </a:solidFill>
                        <a:effectLst/>
                        <a:latin typeface="Calibri" panose="020F0502020204030204" pitchFamily="34" charset="0"/>
                        <a:ea typeface="Calibri" panose="020F0502020204030204" pitchFamily="34" charset="0"/>
                      </a:endParaRPr>
                    </a:p>
                  </a:txBody>
                  <a:tcPr marL="68580" marR="68580" marT="0" marB="0"/>
                </a:tc>
                <a:tc>
                  <a:txBody>
                    <a:bodyPr/>
                    <a:lstStyle/>
                    <a:p>
                      <a:pPr marL="0" marR="0">
                        <a:spcBef>
                          <a:spcPts val="0"/>
                        </a:spcBef>
                        <a:spcAft>
                          <a:spcPts val="0"/>
                        </a:spcAft>
                      </a:pPr>
                      <a:r>
                        <a:rPr lang="en-US" sz="1200" dirty="0">
                          <a:solidFill>
                            <a:schemeClr val="bg1"/>
                          </a:solidFill>
                          <a:effectLst/>
                        </a:rPr>
                        <a:t>Medium</a:t>
                      </a:r>
                      <a:endParaRPr lang="en-US" sz="1200" dirty="0">
                        <a:solidFill>
                          <a:schemeClr val="bg1"/>
                        </a:solidFill>
                        <a:effectLst/>
                        <a:latin typeface="Calibri" panose="020F0502020204030204" pitchFamily="34" charset="0"/>
                        <a:ea typeface="Calibri" panose="020F0502020204030204" pitchFamily="34" charset="0"/>
                      </a:endParaRPr>
                    </a:p>
                  </a:txBody>
                  <a:tcPr marL="68580" marR="68580" marT="0" marB="0"/>
                </a:tc>
                <a:tc>
                  <a:txBody>
                    <a:bodyPr/>
                    <a:lstStyle/>
                    <a:p>
                      <a:pPr marL="0" marR="0">
                        <a:spcBef>
                          <a:spcPts val="0"/>
                        </a:spcBef>
                        <a:spcAft>
                          <a:spcPts val="0"/>
                        </a:spcAft>
                      </a:pPr>
                      <a:r>
                        <a:rPr lang="en-US" sz="1200">
                          <a:solidFill>
                            <a:schemeClr val="bg1"/>
                          </a:solidFill>
                          <a:effectLst/>
                        </a:rPr>
                        <a:t>P18</a:t>
                      </a:r>
                      <a:endParaRPr lang="en-US" sz="1200">
                        <a:solidFill>
                          <a:schemeClr val="bg1"/>
                        </a:solidFill>
                        <a:effectLst/>
                        <a:latin typeface="Calibri" panose="020F0502020204030204" pitchFamily="34" charset="0"/>
                        <a:ea typeface="Calibri" panose="020F0502020204030204" pitchFamily="34" charset="0"/>
                      </a:endParaRPr>
                    </a:p>
                  </a:txBody>
                  <a:tcPr marL="68580" marR="68580" marT="0" marB="0"/>
                </a:tc>
                <a:tc>
                  <a:txBody>
                    <a:bodyPr/>
                    <a:lstStyle/>
                    <a:p>
                      <a:pPr marL="0" marR="0">
                        <a:spcBef>
                          <a:spcPts val="0"/>
                        </a:spcBef>
                        <a:spcAft>
                          <a:spcPts val="0"/>
                        </a:spcAft>
                      </a:pPr>
                      <a:r>
                        <a:rPr lang="en-US" sz="1200">
                          <a:solidFill>
                            <a:schemeClr val="bg1"/>
                          </a:solidFill>
                          <a:effectLst/>
                        </a:rPr>
                        <a:t>L1</a:t>
                      </a:r>
                      <a:endParaRPr lang="en-US" sz="1200">
                        <a:solidFill>
                          <a:schemeClr val="bg1"/>
                        </a:solidFill>
                        <a:effectLst/>
                        <a:latin typeface="Calibri" panose="020F0502020204030204" pitchFamily="34" charset="0"/>
                        <a:ea typeface="Calibri" panose="020F0502020204030204" pitchFamily="34" charset="0"/>
                      </a:endParaRPr>
                    </a:p>
                  </a:txBody>
                  <a:tcPr marL="68580" marR="68580" marT="0" marB="0"/>
                </a:tc>
                <a:extLst>
                  <a:ext uri="{0D108BD9-81ED-4DB2-BD59-A6C34878D82A}">
                    <a16:rowId xmlns:a16="http://schemas.microsoft.com/office/drawing/2014/main" val="2402341336"/>
                  </a:ext>
                </a:extLst>
              </a:tr>
              <a:tr h="150311">
                <a:tc>
                  <a:txBody>
                    <a:bodyPr/>
                    <a:lstStyle/>
                    <a:p>
                      <a:pPr marL="0" marR="0">
                        <a:spcBef>
                          <a:spcPts val="0"/>
                        </a:spcBef>
                        <a:spcAft>
                          <a:spcPts val="0"/>
                        </a:spcAft>
                      </a:pPr>
                      <a:r>
                        <a:rPr lang="en-US" sz="1200">
                          <a:solidFill>
                            <a:schemeClr val="bg1"/>
                          </a:solidFill>
                          <a:effectLst/>
                        </a:rPr>
                        <a:t>STD-006-C</a:t>
                      </a:r>
                      <a:endParaRPr lang="en-US" sz="1200">
                        <a:solidFill>
                          <a:schemeClr val="bg1"/>
                        </a:solidFill>
                        <a:effectLst/>
                        <a:latin typeface="Calibri" panose="020F0502020204030204" pitchFamily="34" charset="0"/>
                        <a:ea typeface="Calibri" panose="020F0502020204030204" pitchFamily="34" charset="0"/>
                      </a:endParaRPr>
                    </a:p>
                  </a:txBody>
                  <a:tcPr marL="68580" marR="68580" marT="0" marB="0"/>
                </a:tc>
                <a:tc>
                  <a:txBody>
                    <a:bodyPr/>
                    <a:lstStyle/>
                    <a:p>
                      <a:pPr marL="0" marR="0">
                        <a:spcBef>
                          <a:spcPts val="0"/>
                        </a:spcBef>
                        <a:spcAft>
                          <a:spcPts val="0"/>
                        </a:spcAft>
                      </a:pPr>
                      <a:r>
                        <a:rPr lang="en-US" sz="1200">
                          <a:solidFill>
                            <a:schemeClr val="bg1"/>
                          </a:solidFill>
                          <a:effectLst/>
                        </a:rPr>
                        <a:t>Low</a:t>
                      </a:r>
                      <a:endParaRPr lang="en-US" sz="1200">
                        <a:solidFill>
                          <a:schemeClr val="bg1"/>
                        </a:solidFill>
                        <a:effectLst/>
                        <a:latin typeface="Calibri" panose="020F0502020204030204" pitchFamily="34" charset="0"/>
                        <a:ea typeface="Calibri" panose="020F0502020204030204" pitchFamily="34" charset="0"/>
                      </a:endParaRPr>
                    </a:p>
                  </a:txBody>
                  <a:tcPr marL="68580" marR="68580" marT="0" marB="0"/>
                </a:tc>
                <a:tc>
                  <a:txBody>
                    <a:bodyPr/>
                    <a:lstStyle/>
                    <a:p>
                      <a:pPr marL="0" marR="0">
                        <a:spcBef>
                          <a:spcPts val="0"/>
                        </a:spcBef>
                        <a:spcAft>
                          <a:spcPts val="0"/>
                        </a:spcAft>
                      </a:pPr>
                      <a:r>
                        <a:rPr lang="en-US" sz="1200" dirty="0">
                          <a:solidFill>
                            <a:schemeClr val="bg1"/>
                          </a:solidFill>
                          <a:effectLst/>
                        </a:rPr>
                        <a:t>Unlikely</a:t>
                      </a:r>
                      <a:endParaRPr lang="en-US" sz="1200" dirty="0">
                        <a:solidFill>
                          <a:schemeClr val="bg1"/>
                        </a:solidFill>
                        <a:effectLst/>
                        <a:latin typeface="Calibri" panose="020F0502020204030204" pitchFamily="34" charset="0"/>
                        <a:ea typeface="Calibri" panose="020F0502020204030204" pitchFamily="34" charset="0"/>
                      </a:endParaRPr>
                    </a:p>
                  </a:txBody>
                  <a:tcPr marL="68580" marR="68580" marT="0" marB="0"/>
                </a:tc>
                <a:tc>
                  <a:txBody>
                    <a:bodyPr/>
                    <a:lstStyle/>
                    <a:p>
                      <a:pPr marL="0" marR="0">
                        <a:spcBef>
                          <a:spcPts val="0"/>
                        </a:spcBef>
                        <a:spcAft>
                          <a:spcPts val="0"/>
                        </a:spcAft>
                      </a:pPr>
                      <a:r>
                        <a:rPr lang="en-US" sz="1200">
                          <a:solidFill>
                            <a:schemeClr val="bg1"/>
                          </a:solidFill>
                          <a:effectLst/>
                        </a:rPr>
                        <a:t>High</a:t>
                      </a:r>
                      <a:endParaRPr lang="en-US" sz="1200">
                        <a:solidFill>
                          <a:schemeClr val="bg1"/>
                        </a:solidFill>
                        <a:effectLst/>
                        <a:latin typeface="Calibri" panose="020F0502020204030204" pitchFamily="34" charset="0"/>
                        <a:ea typeface="Calibri" panose="020F0502020204030204" pitchFamily="34" charset="0"/>
                      </a:endParaRPr>
                    </a:p>
                  </a:txBody>
                  <a:tcPr marL="68580" marR="68580" marT="0" marB="0"/>
                </a:tc>
                <a:tc>
                  <a:txBody>
                    <a:bodyPr/>
                    <a:lstStyle/>
                    <a:p>
                      <a:pPr marL="0" marR="0">
                        <a:spcBef>
                          <a:spcPts val="0"/>
                        </a:spcBef>
                        <a:spcAft>
                          <a:spcPts val="0"/>
                        </a:spcAft>
                      </a:pPr>
                      <a:r>
                        <a:rPr lang="en-US" sz="1200">
                          <a:solidFill>
                            <a:schemeClr val="bg1"/>
                          </a:solidFill>
                          <a:effectLst/>
                        </a:rPr>
                        <a:t>P1</a:t>
                      </a:r>
                      <a:endParaRPr lang="en-US" sz="1200">
                        <a:solidFill>
                          <a:schemeClr val="bg1"/>
                        </a:solidFill>
                        <a:effectLst/>
                        <a:latin typeface="Calibri" panose="020F0502020204030204" pitchFamily="34" charset="0"/>
                        <a:ea typeface="Calibri" panose="020F0502020204030204" pitchFamily="34" charset="0"/>
                      </a:endParaRPr>
                    </a:p>
                  </a:txBody>
                  <a:tcPr marL="68580" marR="68580" marT="0" marB="0"/>
                </a:tc>
                <a:tc>
                  <a:txBody>
                    <a:bodyPr/>
                    <a:lstStyle/>
                    <a:p>
                      <a:pPr marL="0" marR="0">
                        <a:spcBef>
                          <a:spcPts val="0"/>
                        </a:spcBef>
                        <a:spcAft>
                          <a:spcPts val="0"/>
                        </a:spcAft>
                      </a:pPr>
                      <a:r>
                        <a:rPr lang="en-US" sz="1200">
                          <a:solidFill>
                            <a:schemeClr val="bg1"/>
                          </a:solidFill>
                          <a:effectLst/>
                        </a:rPr>
                        <a:t>L3</a:t>
                      </a:r>
                      <a:endParaRPr lang="en-US" sz="1200">
                        <a:solidFill>
                          <a:schemeClr val="bg1"/>
                        </a:solidFill>
                        <a:effectLst/>
                        <a:latin typeface="Calibri" panose="020F0502020204030204" pitchFamily="34" charset="0"/>
                        <a:ea typeface="Calibri" panose="020F0502020204030204" pitchFamily="34" charset="0"/>
                      </a:endParaRPr>
                    </a:p>
                  </a:txBody>
                  <a:tcPr marL="68580" marR="68580" marT="0" marB="0"/>
                </a:tc>
                <a:extLst>
                  <a:ext uri="{0D108BD9-81ED-4DB2-BD59-A6C34878D82A}">
                    <a16:rowId xmlns:a16="http://schemas.microsoft.com/office/drawing/2014/main" val="3434283616"/>
                  </a:ext>
                </a:extLst>
              </a:tr>
              <a:tr h="300621">
                <a:tc>
                  <a:txBody>
                    <a:bodyPr/>
                    <a:lstStyle/>
                    <a:p>
                      <a:pPr marL="0" marR="0">
                        <a:spcBef>
                          <a:spcPts val="0"/>
                        </a:spcBef>
                        <a:spcAft>
                          <a:spcPts val="0"/>
                        </a:spcAft>
                      </a:pPr>
                      <a:r>
                        <a:rPr lang="en-US" sz="1200">
                          <a:solidFill>
                            <a:schemeClr val="bg1"/>
                          </a:solidFill>
                          <a:effectLst/>
                        </a:rPr>
                        <a:t>STD-007-CPP</a:t>
                      </a:r>
                      <a:endParaRPr lang="en-US" sz="1200">
                        <a:solidFill>
                          <a:schemeClr val="bg1"/>
                        </a:solidFill>
                        <a:effectLst/>
                        <a:latin typeface="Calibri" panose="020F0502020204030204" pitchFamily="34" charset="0"/>
                        <a:ea typeface="Calibri" panose="020F0502020204030204" pitchFamily="34" charset="0"/>
                      </a:endParaRPr>
                    </a:p>
                  </a:txBody>
                  <a:tcPr marL="68580" marR="68580" marT="0" marB="0"/>
                </a:tc>
                <a:tc>
                  <a:txBody>
                    <a:bodyPr/>
                    <a:lstStyle/>
                    <a:p>
                      <a:pPr marL="0" marR="0">
                        <a:spcBef>
                          <a:spcPts val="0"/>
                        </a:spcBef>
                        <a:spcAft>
                          <a:spcPts val="0"/>
                        </a:spcAft>
                      </a:pPr>
                      <a:r>
                        <a:rPr lang="en-US" sz="1200">
                          <a:solidFill>
                            <a:schemeClr val="bg1"/>
                          </a:solidFill>
                          <a:effectLst/>
                        </a:rPr>
                        <a:t>Low</a:t>
                      </a:r>
                      <a:endParaRPr lang="en-US" sz="1200">
                        <a:solidFill>
                          <a:schemeClr val="bg1"/>
                        </a:solidFill>
                        <a:effectLst/>
                        <a:latin typeface="Calibri" panose="020F0502020204030204" pitchFamily="34" charset="0"/>
                        <a:ea typeface="Calibri" panose="020F0502020204030204" pitchFamily="34" charset="0"/>
                      </a:endParaRPr>
                    </a:p>
                  </a:txBody>
                  <a:tcPr marL="68580" marR="68580" marT="0" marB="0"/>
                </a:tc>
                <a:tc>
                  <a:txBody>
                    <a:bodyPr/>
                    <a:lstStyle/>
                    <a:p>
                      <a:pPr marL="0" marR="0">
                        <a:spcBef>
                          <a:spcPts val="0"/>
                        </a:spcBef>
                        <a:spcAft>
                          <a:spcPts val="0"/>
                        </a:spcAft>
                      </a:pPr>
                      <a:r>
                        <a:rPr lang="en-US" sz="1200" dirty="0">
                          <a:solidFill>
                            <a:schemeClr val="bg1"/>
                          </a:solidFill>
                          <a:effectLst/>
                        </a:rPr>
                        <a:t>Likely</a:t>
                      </a:r>
                      <a:endParaRPr lang="en-US" sz="1200" dirty="0">
                        <a:solidFill>
                          <a:schemeClr val="bg1"/>
                        </a:solidFill>
                        <a:effectLst/>
                        <a:latin typeface="Calibri" panose="020F0502020204030204" pitchFamily="34" charset="0"/>
                        <a:ea typeface="Calibri" panose="020F0502020204030204" pitchFamily="34" charset="0"/>
                      </a:endParaRPr>
                    </a:p>
                  </a:txBody>
                  <a:tcPr marL="68580" marR="68580" marT="0" marB="0"/>
                </a:tc>
                <a:tc>
                  <a:txBody>
                    <a:bodyPr/>
                    <a:lstStyle/>
                    <a:p>
                      <a:pPr marL="0" marR="0">
                        <a:spcBef>
                          <a:spcPts val="0"/>
                        </a:spcBef>
                        <a:spcAft>
                          <a:spcPts val="0"/>
                        </a:spcAft>
                      </a:pPr>
                      <a:r>
                        <a:rPr lang="en-US" sz="1200">
                          <a:solidFill>
                            <a:schemeClr val="bg1"/>
                          </a:solidFill>
                          <a:effectLst/>
                        </a:rPr>
                        <a:t>Low</a:t>
                      </a:r>
                      <a:endParaRPr lang="en-US" sz="1200">
                        <a:solidFill>
                          <a:schemeClr val="bg1"/>
                        </a:solidFill>
                        <a:effectLst/>
                        <a:latin typeface="Calibri" panose="020F0502020204030204" pitchFamily="34" charset="0"/>
                        <a:ea typeface="Calibri" panose="020F0502020204030204" pitchFamily="34" charset="0"/>
                      </a:endParaRPr>
                    </a:p>
                  </a:txBody>
                  <a:tcPr marL="68580" marR="68580" marT="0" marB="0"/>
                </a:tc>
                <a:tc>
                  <a:txBody>
                    <a:bodyPr/>
                    <a:lstStyle/>
                    <a:p>
                      <a:pPr marL="0" marR="0">
                        <a:spcBef>
                          <a:spcPts val="0"/>
                        </a:spcBef>
                        <a:spcAft>
                          <a:spcPts val="0"/>
                        </a:spcAft>
                      </a:pPr>
                      <a:r>
                        <a:rPr lang="en-US" sz="1200" dirty="0">
                          <a:solidFill>
                            <a:schemeClr val="bg1"/>
                          </a:solidFill>
                          <a:effectLst/>
                        </a:rPr>
                        <a:t>P9</a:t>
                      </a:r>
                      <a:endParaRPr lang="en-US" sz="1200" dirty="0">
                        <a:solidFill>
                          <a:schemeClr val="bg1"/>
                        </a:solidFill>
                        <a:effectLst/>
                        <a:latin typeface="Calibri" panose="020F0502020204030204" pitchFamily="34" charset="0"/>
                        <a:ea typeface="Calibri" panose="020F0502020204030204" pitchFamily="34" charset="0"/>
                      </a:endParaRPr>
                    </a:p>
                  </a:txBody>
                  <a:tcPr marL="68580" marR="68580" marT="0" marB="0"/>
                </a:tc>
                <a:tc>
                  <a:txBody>
                    <a:bodyPr/>
                    <a:lstStyle/>
                    <a:p>
                      <a:pPr marL="0" marR="0">
                        <a:spcBef>
                          <a:spcPts val="0"/>
                        </a:spcBef>
                        <a:spcAft>
                          <a:spcPts val="0"/>
                        </a:spcAft>
                      </a:pPr>
                      <a:r>
                        <a:rPr lang="en-US" sz="1200">
                          <a:solidFill>
                            <a:schemeClr val="bg1"/>
                          </a:solidFill>
                          <a:effectLst/>
                        </a:rPr>
                        <a:t>L2</a:t>
                      </a:r>
                      <a:endParaRPr lang="en-US" sz="1200">
                        <a:solidFill>
                          <a:schemeClr val="bg1"/>
                        </a:solidFill>
                        <a:effectLst/>
                        <a:latin typeface="Calibri" panose="020F0502020204030204" pitchFamily="34" charset="0"/>
                        <a:ea typeface="Calibri" panose="020F0502020204030204" pitchFamily="34" charset="0"/>
                      </a:endParaRPr>
                    </a:p>
                  </a:txBody>
                  <a:tcPr marL="68580" marR="68580" marT="0" marB="0"/>
                </a:tc>
                <a:extLst>
                  <a:ext uri="{0D108BD9-81ED-4DB2-BD59-A6C34878D82A}">
                    <a16:rowId xmlns:a16="http://schemas.microsoft.com/office/drawing/2014/main" val="644191601"/>
                  </a:ext>
                </a:extLst>
              </a:tr>
              <a:tr h="300621">
                <a:tc>
                  <a:txBody>
                    <a:bodyPr/>
                    <a:lstStyle/>
                    <a:p>
                      <a:pPr marL="0" marR="0">
                        <a:spcBef>
                          <a:spcPts val="0"/>
                        </a:spcBef>
                        <a:spcAft>
                          <a:spcPts val="0"/>
                        </a:spcAft>
                      </a:pPr>
                      <a:r>
                        <a:rPr lang="en-US" sz="1200">
                          <a:solidFill>
                            <a:schemeClr val="bg1"/>
                          </a:solidFill>
                          <a:effectLst/>
                        </a:rPr>
                        <a:t>STD-008-CPP</a:t>
                      </a:r>
                      <a:endParaRPr lang="en-US" sz="1200">
                        <a:solidFill>
                          <a:schemeClr val="bg1"/>
                        </a:solidFill>
                        <a:effectLst/>
                        <a:latin typeface="Calibri" panose="020F0502020204030204" pitchFamily="34" charset="0"/>
                        <a:ea typeface="Calibri" panose="020F0502020204030204" pitchFamily="34" charset="0"/>
                      </a:endParaRPr>
                    </a:p>
                  </a:txBody>
                  <a:tcPr marL="68580" marR="68580" marT="0" marB="0"/>
                </a:tc>
                <a:tc>
                  <a:txBody>
                    <a:bodyPr/>
                    <a:lstStyle/>
                    <a:p>
                      <a:pPr marL="0" marR="0">
                        <a:spcBef>
                          <a:spcPts val="0"/>
                        </a:spcBef>
                        <a:spcAft>
                          <a:spcPts val="0"/>
                        </a:spcAft>
                      </a:pPr>
                      <a:r>
                        <a:rPr lang="en-US" sz="1200">
                          <a:solidFill>
                            <a:schemeClr val="bg1"/>
                          </a:solidFill>
                          <a:effectLst/>
                        </a:rPr>
                        <a:t>Low</a:t>
                      </a:r>
                      <a:endParaRPr lang="en-US" sz="1200">
                        <a:solidFill>
                          <a:schemeClr val="bg1"/>
                        </a:solidFill>
                        <a:effectLst/>
                        <a:latin typeface="Calibri" panose="020F0502020204030204" pitchFamily="34" charset="0"/>
                        <a:ea typeface="Calibri" panose="020F0502020204030204" pitchFamily="34" charset="0"/>
                      </a:endParaRPr>
                    </a:p>
                  </a:txBody>
                  <a:tcPr marL="68580" marR="68580" marT="0" marB="0"/>
                </a:tc>
                <a:tc>
                  <a:txBody>
                    <a:bodyPr/>
                    <a:lstStyle/>
                    <a:p>
                      <a:pPr marL="0" marR="0">
                        <a:spcBef>
                          <a:spcPts val="0"/>
                        </a:spcBef>
                        <a:spcAft>
                          <a:spcPts val="0"/>
                        </a:spcAft>
                      </a:pPr>
                      <a:r>
                        <a:rPr lang="en-US" sz="1200" dirty="0">
                          <a:solidFill>
                            <a:schemeClr val="bg1"/>
                          </a:solidFill>
                          <a:effectLst/>
                        </a:rPr>
                        <a:t>Probable</a:t>
                      </a:r>
                      <a:endParaRPr lang="en-US" sz="1200" dirty="0">
                        <a:solidFill>
                          <a:schemeClr val="bg1"/>
                        </a:solidFill>
                        <a:effectLst/>
                        <a:latin typeface="Calibri" panose="020F0502020204030204" pitchFamily="34" charset="0"/>
                        <a:ea typeface="Calibri" panose="020F0502020204030204" pitchFamily="34" charset="0"/>
                      </a:endParaRPr>
                    </a:p>
                  </a:txBody>
                  <a:tcPr marL="68580" marR="68580" marT="0" marB="0"/>
                </a:tc>
                <a:tc>
                  <a:txBody>
                    <a:bodyPr/>
                    <a:lstStyle/>
                    <a:p>
                      <a:pPr marL="0" marR="0">
                        <a:spcBef>
                          <a:spcPts val="0"/>
                        </a:spcBef>
                        <a:spcAft>
                          <a:spcPts val="0"/>
                        </a:spcAft>
                      </a:pPr>
                      <a:r>
                        <a:rPr lang="en-US" sz="1200" dirty="0">
                          <a:solidFill>
                            <a:schemeClr val="bg1"/>
                          </a:solidFill>
                          <a:effectLst/>
                        </a:rPr>
                        <a:t>High</a:t>
                      </a:r>
                      <a:endParaRPr lang="en-US" sz="1200" dirty="0">
                        <a:solidFill>
                          <a:schemeClr val="bg1"/>
                        </a:solidFill>
                        <a:effectLst/>
                        <a:latin typeface="Calibri" panose="020F0502020204030204" pitchFamily="34" charset="0"/>
                        <a:ea typeface="Calibri" panose="020F0502020204030204" pitchFamily="34" charset="0"/>
                      </a:endParaRPr>
                    </a:p>
                  </a:txBody>
                  <a:tcPr marL="68580" marR="68580" marT="0" marB="0"/>
                </a:tc>
                <a:tc>
                  <a:txBody>
                    <a:bodyPr/>
                    <a:lstStyle/>
                    <a:p>
                      <a:pPr marL="0" marR="0">
                        <a:spcBef>
                          <a:spcPts val="0"/>
                        </a:spcBef>
                        <a:spcAft>
                          <a:spcPts val="0"/>
                        </a:spcAft>
                      </a:pPr>
                      <a:r>
                        <a:rPr lang="en-US" sz="1200">
                          <a:solidFill>
                            <a:schemeClr val="bg1"/>
                          </a:solidFill>
                          <a:effectLst/>
                        </a:rPr>
                        <a:t>P2</a:t>
                      </a:r>
                      <a:endParaRPr lang="en-US" sz="1200">
                        <a:solidFill>
                          <a:schemeClr val="bg1"/>
                        </a:solidFill>
                        <a:effectLst/>
                        <a:latin typeface="Calibri" panose="020F0502020204030204" pitchFamily="34" charset="0"/>
                        <a:ea typeface="Calibri" panose="020F0502020204030204" pitchFamily="34" charset="0"/>
                      </a:endParaRPr>
                    </a:p>
                  </a:txBody>
                  <a:tcPr marL="68580" marR="68580" marT="0" marB="0"/>
                </a:tc>
                <a:tc>
                  <a:txBody>
                    <a:bodyPr/>
                    <a:lstStyle/>
                    <a:p>
                      <a:pPr marL="0" marR="0">
                        <a:spcBef>
                          <a:spcPts val="0"/>
                        </a:spcBef>
                        <a:spcAft>
                          <a:spcPts val="0"/>
                        </a:spcAft>
                      </a:pPr>
                      <a:r>
                        <a:rPr lang="en-US" sz="1200" dirty="0">
                          <a:solidFill>
                            <a:schemeClr val="bg1"/>
                          </a:solidFill>
                          <a:effectLst/>
                        </a:rPr>
                        <a:t>L3</a:t>
                      </a:r>
                      <a:endParaRPr lang="en-US" sz="1200" dirty="0">
                        <a:solidFill>
                          <a:schemeClr val="bg1"/>
                        </a:solidFill>
                        <a:effectLst/>
                        <a:latin typeface="Calibri" panose="020F0502020204030204" pitchFamily="34" charset="0"/>
                        <a:ea typeface="Calibri" panose="020F0502020204030204" pitchFamily="34" charset="0"/>
                      </a:endParaRPr>
                    </a:p>
                  </a:txBody>
                  <a:tcPr marL="68580" marR="68580" marT="0" marB="0"/>
                </a:tc>
                <a:extLst>
                  <a:ext uri="{0D108BD9-81ED-4DB2-BD59-A6C34878D82A}">
                    <a16:rowId xmlns:a16="http://schemas.microsoft.com/office/drawing/2014/main" val="668373626"/>
                  </a:ext>
                </a:extLst>
              </a:tr>
              <a:tr h="150311">
                <a:tc>
                  <a:txBody>
                    <a:bodyPr/>
                    <a:lstStyle/>
                    <a:p>
                      <a:pPr marL="0" marR="0">
                        <a:spcBef>
                          <a:spcPts val="0"/>
                        </a:spcBef>
                        <a:spcAft>
                          <a:spcPts val="0"/>
                        </a:spcAft>
                      </a:pPr>
                      <a:r>
                        <a:rPr lang="en-US" sz="1200">
                          <a:solidFill>
                            <a:schemeClr val="bg1"/>
                          </a:solidFill>
                          <a:effectLst/>
                        </a:rPr>
                        <a:t>STD-009-C</a:t>
                      </a:r>
                      <a:endParaRPr lang="en-US" sz="1200">
                        <a:solidFill>
                          <a:schemeClr val="bg1"/>
                        </a:solidFill>
                        <a:effectLst/>
                        <a:latin typeface="Calibri" panose="020F0502020204030204" pitchFamily="34" charset="0"/>
                        <a:ea typeface="Calibri" panose="020F0502020204030204" pitchFamily="34" charset="0"/>
                      </a:endParaRPr>
                    </a:p>
                  </a:txBody>
                  <a:tcPr marL="68580" marR="68580" marT="0" marB="0"/>
                </a:tc>
                <a:tc>
                  <a:txBody>
                    <a:bodyPr/>
                    <a:lstStyle/>
                    <a:p>
                      <a:pPr marL="0" marR="0">
                        <a:spcBef>
                          <a:spcPts val="0"/>
                        </a:spcBef>
                        <a:spcAft>
                          <a:spcPts val="0"/>
                        </a:spcAft>
                      </a:pPr>
                      <a:r>
                        <a:rPr lang="en-US" sz="1200">
                          <a:solidFill>
                            <a:schemeClr val="bg1"/>
                          </a:solidFill>
                          <a:effectLst/>
                        </a:rPr>
                        <a:t>High</a:t>
                      </a:r>
                      <a:endParaRPr lang="en-US" sz="1200">
                        <a:solidFill>
                          <a:schemeClr val="bg1"/>
                        </a:solidFill>
                        <a:effectLst/>
                        <a:latin typeface="Calibri" panose="020F0502020204030204" pitchFamily="34" charset="0"/>
                        <a:ea typeface="Calibri" panose="020F0502020204030204" pitchFamily="34" charset="0"/>
                      </a:endParaRPr>
                    </a:p>
                  </a:txBody>
                  <a:tcPr marL="68580" marR="68580" marT="0" marB="0"/>
                </a:tc>
                <a:tc>
                  <a:txBody>
                    <a:bodyPr/>
                    <a:lstStyle/>
                    <a:p>
                      <a:pPr marL="0" marR="0">
                        <a:spcBef>
                          <a:spcPts val="0"/>
                        </a:spcBef>
                        <a:spcAft>
                          <a:spcPts val="0"/>
                        </a:spcAft>
                      </a:pPr>
                      <a:r>
                        <a:rPr lang="en-US" sz="1200" dirty="0">
                          <a:solidFill>
                            <a:schemeClr val="bg1"/>
                          </a:solidFill>
                          <a:effectLst/>
                        </a:rPr>
                        <a:t>Probable</a:t>
                      </a:r>
                      <a:endParaRPr lang="en-US" sz="1200" dirty="0">
                        <a:solidFill>
                          <a:schemeClr val="bg1"/>
                        </a:solidFill>
                        <a:effectLst/>
                        <a:latin typeface="Calibri" panose="020F0502020204030204" pitchFamily="34" charset="0"/>
                        <a:ea typeface="Calibri" panose="020F0502020204030204" pitchFamily="34" charset="0"/>
                      </a:endParaRPr>
                    </a:p>
                  </a:txBody>
                  <a:tcPr marL="68580" marR="68580" marT="0" marB="0"/>
                </a:tc>
                <a:tc>
                  <a:txBody>
                    <a:bodyPr/>
                    <a:lstStyle/>
                    <a:p>
                      <a:pPr marL="0" marR="0">
                        <a:spcBef>
                          <a:spcPts val="0"/>
                        </a:spcBef>
                        <a:spcAft>
                          <a:spcPts val="0"/>
                        </a:spcAft>
                      </a:pPr>
                      <a:r>
                        <a:rPr lang="en-US" sz="1200">
                          <a:solidFill>
                            <a:schemeClr val="bg1"/>
                          </a:solidFill>
                          <a:effectLst/>
                        </a:rPr>
                        <a:t>Medium</a:t>
                      </a:r>
                      <a:endParaRPr lang="en-US" sz="1200">
                        <a:solidFill>
                          <a:schemeClr val="bg1"/>
                        </a:solidFill>
                        <a:effectLst/>
                        <a:latin typeface="Calibri" panose="020F0502020204030204" pitchFamily="34" charset="0"/>
                        <a:ea typeface="Calibri" panose="020F0502020204030204" pitchFamily="34" charset="0"/>
                      </a:endParaRPr>
                    </a:p>
                  </a:txBody>
                  <a:tcPr marL="68580" marR="68580" marT="0" marB="0"/>
                </a:tc>
                <a:tc>
                  <a:txBody>
                    <a:bodyPr/>
                    <a:lstStyle/>
                    <a:p>
                      <a:pPr marL="0" marR="0">
                        <a:spcBef>
                          <a:spcPts val="0"/>
                        </a:spcBef>
                        <a:spcAft>
                          <a:spcPts val="0"/>
                        </a:spcAft>
                      </a:pPr>
                      <a:r>
                        <a:rPr lang="en-US" sz="1200">
                          <a:solidFill>
                            <a:schemeClr val="bg1"/>
                          </a:solidFill>
                          <a:effectLst/>
                        </a:rPr>
                        <a:t>P12</a:t>
                      </a:r>
                      <a:endParaRPr lang="en-US" sz="1200">
                        <a:solidFill>
                          <a:schemeClr val="bg1"/>
                        </a:solidFill>
                        <a:effectLst/>
                        <a:latin typeface="Calibri" panose="020F0502020204030204" pitchFamily="34" charset="0"/>
                        <a:ea typeface="Calibri" panose="020F0502020204030204" pitchFamily="34" charset="0"/>
                      </a:endParaRPr>
                    </a:p>
                  </a:txBody>
                  <a:tcPr marL="68580" marR="68580" marT="0" marB="0"/>
                </a:tc>
                <a:tc>
                  <a:txBody>
                    <a:bodyPr/>
                    <a:lstStyle/>
                    <a:p>
                      <a:pPr marL="0" marR="0">
                        <a:spcBef>
                          <a:spcPts val="0"/>
                        </a:spcBef>
                        <a:spcAft>
                          <a:spcPts val="0"/>
                        </a:spcAft>
                      </a:pPr>
                      <a:r>
                        <a:rPr lang="en-US" sz="1200" dirty="0">
                          <a:solidFill>
                            <a:schemeClr val="bg1"/>
                          </a:solidFill>
                          <a:effectLst/>
                        </a:rPr>
                        <a:t>L1</a:t>
                      </a:r>
                      <a:endParaRPr lang="en-US" sz="1200" dirty="0">
                        <a:solidFill>
                          <a:schemeClr val="bg1"/>
                        </a:solidFill>
                        <a:effectLst/>
                        <a:latin typeface="Calibri" panose="020F0502020204030204" pitchFamily="34" charset="0"/>
                        <a:ea typeface="Calibri" panose="020F0502020204030204" pitchFamily="34" charset="0"/>
                      </a:endParaRPr>
                    </a:p>
                  </a:txBody>
                  <a:tcPr marL="68580" marR="68580" marT="0" marB="0"/>
                </a:tc>
                <a:extLst>
                  <a:ext uri="{0D108BD9-81ED-4DB2-BD59-A6C34878D82A}">
                    <a16:rowId xmlns:a16="http://schemas.microsoft.com/office/drawing/2014/main" val="3537836326"/>
                  </a:ext>
                </a:extLst>
              </a:tr>
              <a:tr h="150311">
                <a:tc>
                  <a:txBody>
                    <a:bodyPr/>
                    <a:lstStyle/>
                    <a:p>
                      <a:pPr marL="0" marR="0">
                        <a:spcBef>
                          <a:spcPts val="0"/>
                        </a:spcBef>
                        <a:spcAft>
                          <a:spcPts val="0"/>
                        </a:spcAft>
                      </a:pPr>
                      <a:r>
                        <a:rPr lang="en-US" sz="1200" dirty="0">
                          <a:solidFill>
                            <a:schemeClr val="bg1"/>
                          </a:solidFill>
                          <a:effectLst/>
                        </a:rPr>
                        <a:t>STD-010-C</a:t>
                      </a:r>
                      <a:endParaRPr lang="en-US" sz="1200" dirty="0">
                        <a:solidFill>
                          <a:schemeClr val="bg1"/>
                        </a:solidFill>
                        <a:effectLst/>
                        <a:latin typeface="Calibri" panose="020F0502020204030204" pitchFamily="34" charset="0"/>
                        <a:ea typeface="Calibri" panose="020F0502020204030204" pitchFamily="34" charset="0"/>
                      </a:endParaRPr>
                    </a:p>
                  </a:txBody>
                  <a:tcPr marL="68580" marR="68580" marT="0" marB="0"/>
                </a:tc>
                <a:tc>
                  <a:txBody>
                    <a:bodyPr/>
                    <a:lstStyle/>
                    <a:p>
                      <a:pPr marL="0" marR="0">
                        <a:spcBef>
                          <a:spcPts val="0"/>
                        </a:spcBef>
                        <a:spcAft>
                          <a:spcPts val="0"/>
                        </a:spcAft>
                      </a:pPr>
                      <a:r>
                        <a:rPr lang="en-US" sz="1200">
                          <a:solidFill>
                            <a:schemeClr val="bg1"/>
                          </a:solidFill>
                          <a:effectLst/>
                        </a:rPr>
                        <a:t>Medium</a:t>
                      </a:r>
                      <a:endParaRPr lang="en-US" sz="1200">
                        <a:solidFill>
                          <a:schemeClr val="bg1"/>
                        </a:solidFill>
                        <a:effectLst/>
                        <a:latin typeface="Calibri" panose="020F0502020204030204" pitchFamily="34" charset="0"/>
                        <a:ea typeface="Calibri" panose="020F0502020204030204" pitchFamily="34" charset="0"/>
                      </a:endParaRPr>
                    </a:p>
                  </a:txBody>
                  <a:tcPr marL="68580" marR="68580" marT="0" marB="0"/>
                </a:tc>
                <a:tc>
                  <a:txBody>
                    <a:bodyPr/>
                    <a:lstStyle/>
                    <a:p>
                      <a:pPr marL="0" marR="0">
                        <a:spcBef>
                          <a:spcPts val="0"/>
                        </a:spcBef>
                        <a:spcAft>
                          <a:spcPts val="0"/>
                        </a:spcAft>
                      </a:pPr>
                      <a:r>
                        <a:rPr lang="en-US" sz="1200">
                          <a:solidFill>
                            <a:schemeClr val="bg1"/>
                          </a:solidFill>
                          <a:effectLst/>
                        </a:rPr>
                        <a:t>Probable</a:t>
                      </a:r>
                      <a:endParaRPr lang="en-US" sz="1200">
                        <a:solidFill>
                          <a:schemeClr val="bg1"/>
                        </a:solidFill>
                        <a:effectLst/>
                        <a:latin typeface="Calibri" panose="020F0502020204030204" pitchFamily="34" charset="0"/>
                        <a:ea typeface="Calibri" panose="020F0502020204030204" pitchFamily="34" charset="0"/>
                      </a:endParaRPr>
                    </a:p>
                  </a:txBody>
                  <a:tcPr marL="68580" marR="68580" marT="0" marB="0"/>
                </a:tc>
                <a:tc>
                  <a:txBody>
                    <a:bodyPr/>
                    <a:lstStyle/>
                    <a:p>
                      <a:pPr marL="0" marR="0">
                        <a:spcBef>
                          <a:spcPts val="0"/>
                        </a:spcBef>
                        <a:spcAft>
                          <a:spcPts val="0"/>
                        </a:spcAft>
                      </a:pPr>
                      <a:r>
                        <a:rPr lang="en-US" sz="1200" dirty="0">
                          <a:solidFill>
                            <a:schemeClr val="bg1"/>
                          </a:solidFill>
                          <a:effectLst/>
                        </a:rPr>
                        <a:t>High</a:t>
                      </a:r>
                      <a:endParaRPr lang="en-US" sz="1200" dirty="0">
                        <a:solidFill>
                          <a:schemeClr val="bg1"/>
                        </a:solidFill>
                        <a:effectLst/>
                        <a:latin typeface="Calibri" panose="020F0502020204030204" pitchFamily="34" charset="0"/>
                        <a:ea typeface="Calibri" panose="020F0502020204030204" pitchFamily="34" charset="0"/>
                      </a:endParaRPr>
                    </a:p>
                  </a:txBody>
                  <a:tcPr marL="68580" marR="68580" marT="0" marB="0"/>
                </a:tc>
                <a:tc>
                  <a:txBody>
                    <a:bodyPr/>
                    <a:lstStyle/>
                    <a:p>
                      <a:pPr marL="0" marR="0">
                        <a:spcBef>
                          <a:spcPts val="0"/>
                        </a:spcBef>
                        <a:spcAft>
                          <a:spcPts val="0"/>
                        </a:spcAft>
                      </a:pPr>
                      <a:r>
                        <a:rPr lang="en-US" sz="1200">
                          <a:solidFill>
                            <a:schemeClr val="bg1"/>
                          </a:solidFill>
                          <a:effectLst/>
                        </a:rPr>
                        <a:t>P4</a:t>
                      </a:r>
                      <a:endParaRPr lang="en-US" sz="1200">
                        <a:solidFill>
                          <a:schemeClr val="bg1"/>
                        </a:solidFill>
                        <a:effectLst/>
                        <a:latin typeface="Calibri" panose="020F0502020204030204" pitchFamily="34" charset="0"/>
                        <a:ea typeface="Calibri" panose="020F0502020204030204" pitchFamily="34" charset="0"/>
                      </a:endParaRPr>
                    </a:p>
                  </a:txBody>
                  <a:tcPr marL="68580" marR="68580" marT="0" marB="0"/>
                </a:tc>
                <a:tc>
                  <a:txBody>
                    <a:bodyPr/>
                    <a:lstStyle/>
                    <a:p>
                      <a:pPr marL="0" marR="0">
                        <a:spcBef>
                          <a:spcPts val="0"/>
                        </a:spcBef>
                        <a:spcAft>
                          <a:spcPts val="0"/>
                        </a:spcAft>
                      </a:pPr>
                      <a:r>
                        <a:rPr lang="en-US" sz="1200" dirty="0">
                          <a:solidFill>
                            <a:schemeClr val="bg1"/>
                          </a:solidFill>
                          <a:effectLst/>
                        </a:rPr>
                        <a:t>L3</a:t>
                      </a:r>
                      <a:endParaRPr lang="en-US" sz="1200" dirty="0">
                        <a:solidFill>
                          <a:schemeClr val="bg1"/>
                        </a:solidFill>
                        <a:effectLst/>
                        <a:latin typeface="Calibri" panose="020F0502020204030204" pitchFamily="34" charset="0"/>
                        <a:ea typeface="Calibri" panose="020F0502020204030204" pitchFamily="34" charset="0"/>
                      </a:endParaRPr>
                    </a:p>
                  </a:txBody>
                  <a:tcPr marL="68580" marR="68580" marT="0" marB="0"/>
                </a:tc>
                <a:extLst>
                  <a:ext uri="{0D108BD9-81ED-4DB2-BD59-A6C34878D82A}">
                    <a16:rowId xmlns:a16="http://schemas.microsoft.com/office/drawing/2014/main" val="718085316"/>
                  </a:ext>
                </a:extLst>
              </a:tr>
            </a:tbl>
          </a:graphicData>
        </a:graphic>
      </p:graphicFrame>
      <p:pic>
        <p:nvPicPr>
          <p:cNvPr id="5" name="Recorded Sound">
            <a:hlinkClick r:id="" action="ppaction://media"/>
            <a:extLst>
              <a:ext uri="{FF2B5EF4-FFF2-40B4-BE49-F238E27FC236}">
                <a16:creationId xmlns:a16="http://schemas.microsoft.com/office/drawing/2014/main" id="{DD2766CE-58C6-D476-00DB-F9937E55B9F9}"/>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2457157" y="665899"/>
            <a:ext cx="609600" cy="6096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17586"/>
    </mc:Choice>
    <mc:Fallback xmlns="">
      <p:transition spd="slow" advTm="1758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758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ENCRYPTION POLICIES</a:t>
            </a:r>
            <a:endParaRPr/>
          </a:p>
        </p:txBody>
      </p:sp>
      <p:sp>
        <p:nvSpPr>
          <p:cNvPr id="182" name="Google Shape;182;p7"/>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lnSpcReduction="10000"/>
          </a:bodyPr>
          <a:lstStyle/>
          <a:p>
            <a:pPr marL="0" lvl="0" indent="0" algn="l" rtl="0">
              <a:lnSpc>
                <a:spcPct val="90000"/>
              </a:lnSpc>
              <a:spcBef>
                <a:spcPts val="1000"/>
              </a:spcBef>
              <a:spcAft>
                <a:spcPts val="0"/>
              </a:spcAft>
              <a:buClr>
                <a:schemeClr val="lt1"/>
              </a:buClr>
              <a:buSzPts val="1600"/>
              <a:buNone/>
            </a:pPr>
            <a:r>
              <a:rPr lang="en-US" sz="1600" dirty="0"/>
              <a:t>In Rest:</a:t>
            </a:r>
          </a:p>
          <a:p>
            <a:pPr marL="0" lvl="0" indent="0" algn="l" rtl="0">
              <a:lnSpc>
                <a:spcPct val="90000"/>
              </a:lnSpc>
              <a:spcBef>
                <a:spcPts val="1000"/>
              </a:spcBef>
              <a:spcAft>
                <a:spcPts val="0"/>
              </a:spcAft>
              <a:buClr>
                <a:schemeClr val="lt1"/>
              </a:buClr>
              <a:buSzPts val="1600"/>
              <a:buNone/>
            </a:pPr>
            <a:r>
              <a:rPr lang="en-US" sz="1600" dirty="0"/>
              <a:t>	This is where data is being encrypted while the data is being stored. Where unauthorized users cannot decrypt it and thus preventing the data from falling into the wrong hands. It’s converting the data into another form of data through an algorithm that can only be understood by a person who has the key in order to decode it. This policy applies because it helps protect the data in the system. Helping defend from hackers getting their hands on sensitive information of customers and/or the company. </a:t>
            </a:r>
          </a:p>
          <a:p>
            <a:pPr marL="0" lvl="0" indent="0" algn="l" rtl="0">
              <a:lnSpc>
                <a:spcPct val="90000"/>
              </a:lnSpc>
              <a:spcBef>
                <a:spcPts val="1000"/>
              </a:spcBef>
              <a:spcAft>
                <a:spcPts val="0"/>
              </a:spcAft>
              <a:buClr>
                <a:schemeClr val="lt1"/>
              </a:buClr>
              <a:buSzPts val="1600"/>
              <a:buNone/>
            </a:pPr>
            <a:r>
              <a:rPr lang="en-US" sz="1600" dirty="0"/>
              <a:t>At Flight:</a:t>
            </a:r>
          </a:p>
          <a:p>
            <a:pPr marL="0" lvl="0" indent="0" algn="l" rtl="0">
              <a:lnSpc>
                <a:spcPct val="90000"/>
              </a:lnSpc>
              <a:spcBef>
                <a:spcPts val="1000"/>
              </a:spcBef>
              <a:spcAft>
                <a:spcPts val="0"/>
              </a:spcAft>
              <a:buClr>
                <a:schemeClr val="lt1"/>
              </a:buClr>
              <a:buSzPts val="1600"/>
              <a:buNone/>
            </a:pPr>
            <a:r>
              <a:rPr lang="en-US" sz="1600" dirty="0"/>
              <a:t>	This is where data is being encrypted while it is transmitting over the network. This helps prevent getting data stolen over the network. Each side, sender and receiver (if authorized) will have an encryption key that is unique so that once they have the data, it can be de-encrypted. This policy applies because it helps from preventing transmitting data stolen. </a:t>
            </a:r>
          </a:p>
          <a:p>
            <a:pPr marL="0" lvl="0" indent="0" algn="l" rtl="0">
              <a:lnSpc>
                <a:spcPct val="90000"/>
              </a:lnSpc>
              <a:spcBef>
                <a:spcPts val="1000"/>
              </a:spcBef>
              <a:spcAft>
                <a:spcPts val="0"/>
              </a:spcAft>
              <a:buClr>
                <a:schemeClr val="lt1"/>
              </a:buClr>
              <a:buSzPts val="1600"/>
              <a:buNone/>
            </a:pPr>
            <a:r>
              <a:rPr lang="en-US" sz="1600" dirty="0"/>
              <a:t>In Use: </a:t>
            </a:r>
          </a:p>
          <a:p>
            <a:pPr marL="0" lvl="0" indent="0" algn="l" rtl="0">
              <a:lnSpc>
                <a:spcPct val="90000"/>
              </a:lnSpc>
              <a:spcBef>
                <a:spcPts val="1000"/>
              </a:spcBef>
              <a:spcAft>
                <a:spcPts val="0"/>
              </a:spcAft>
              <a:buClr>
                <a:schemeClr val="lt1"/>
              </a:buClr>
              <a:buSzPts val="1600"/>
              <a:buNone/>
            </a:pPr>
            <a:r>
              <a:rPr lang="en-US" sz="1600" dirty="0"/>
              <a:t>	Data that is either at rest, in use, or in transit will never be left unsecured. It does not matter where it is being stored but the sensitive data will always be protected. This policy applies in order to keep sensitive data, regardless on what it is doing (at rest, transmitting, or being used) is always secured to assure the customers, partners, etc. that their information is safe. </a:t>
            </a:r>
          </a:p>
        </p:txBody>
      </p:sp>
      <p:pic>
        <p:nvPicPr>
          <p:cNvPr id="183" name="Google Shape;183;p7"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Recorded Sound">
            <a:hlinkClick r:id="" action="ppaction://media"/>
            <a:extLst>
              <a:ext uri="{FF2B5EF4-FFF2-40B4-BE49-F238E27FC236}">
                <a16:creationId xmlns:a16="http://schemas.microsoft.com/office/drawing/2014/main" id="{795CEAE4-DE62-74A2-EC94-FE521B444830}"/>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2590800" y="764373"/>
            <a:ext cx="609600" cy="6096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73779"/>
    </mc:Choice>
    <mc:Fallback xmlns="">
      <p:transition spd="slow" advTm="7377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377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8"/>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TRIPLE-A POLICIES</a:t>
            </a:r>
            <a:endParaRPr/>
          </a:p>
        </p:txBody>
      </p:sp>
      <p:sp>
        <p:nvSpPr>
          <p:cNvPr id="189" name="Google Shape;189;p8"/>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fontScale="85000" lnSpcReduction="20000"/>
          </a:bodyPr>
          <a:lstStyle/>
          <a:p>
            <a:pPr marL="0" lvl="0" indent="0" algn="l" rtl="0">
              <a:lnSpc>
                <a:spcPct val="90000"/>
              </a:lnSpc>
              <a:spcBef>
                <a:spcPts val="0"/>
              </a:spcBef>
              <a:spcAft>
                <a:spcPts val="0"/>
              </a:spcAft>
              <a:buClr>
                <a:schemeClr val="lt1"/>
              </a:buClr>
              <a:buSzPts val="2400"/>
              <a:buNone/>
            </a:pPr>
            <a:r>
              <a:rPr lang="en-US" dirty="0"/>
              <a:t>Authentication:</a:t>
            </a:r>
          </a:p>
          <a:p>
            <a:pPr marL="0" lvl="0" indent="0" algn="l" rtl="0">
              <a:lnSpc>
                <a:spcPct val="90000"/>
              </a:lnSpc>
              <a:spcBef>
                <a:spcPts val="0"/>
              </a:spcBef>
              <a:spcAft>
                <a:spcPts val="0"/>
              </a:spcAft>
              <a:buClr>
                <a:schemeClr val="lt1"/>
              </a:buClr>
              <a:buSzPts val="2400"/>
              <a:buNone/>
            </a:pPr>
            <a:r>
              <a:rPr lang="en-US" dirty="0"/>
              <a:t>	Authentication is necessary to provide the business a way to allow certain users to access the system. This can be done using a user ID, password, and possibly a biometric signature. This policy applies because it prevents unauthorized users out of the system and accessing data.</a:t>
            </a:r>
          </a:p>
          <a:p>
            <a:pPr marL="0" lvl="0" indent="0" algn="l" rtl="0">
              <a:lnSpc>
                <a:spcPct val="90000"/>
              </a:lnSpc>
              <a:spcBef>
                <a:spcPts val="0"/>
              </a:spcBef>
              <a:spcAft>
                <a:spcPts val="0"/>
              </a:spcAft>
              <a:buClr>
                <a:schemeClr val="lt1"/>
              </a:buClr>
              <a:buSzPts val="2400"/>
              <a:buNone/>
            </a:pPr>
            <a:endParaRPr lang="en-US" dirty="0"/>
          </a:p>
          <a:p>
            <a:pPr marL="0" lvl="0" indent="0" algn="l" rtl="0">
              <a:lnSpc>
                <a:spcPct val="90000"/>
              </a:lnSpc>
              <a:spcBef>
                <a:spcPts val="0"/>
              </a:spcBef>
              <a:spcAft>
                <a:spcPts val="0"/>
              </a:spcAft>
              <a:buClr>
                <a:schemeClr val="lt1"/>
              </a:buClr>
              <a:buSzPts val="2400"/>
              <a:buNone/>
            </a:pPr>
            <a:r>
              <a:rPr lang="en-US" dirty="0"/>
              <a:t>Authorization:</a:t>
            </a:r>
          </a:p>
          <a:p>
            <a:pPr marL="0" lvl="0" indent="0" algn="l" rtl="0">
              <a:lnSpc>
                <a:spcPct val="90000"/>
              </a:lnSpc>
              <a:spcBef>
                <a:spcPts val="0"/>
              </a:spcBef>
              <a:spcAft>
                <a:spcPts val="0"/>
              </a:spcAft>
              <a:buClr>
                <a:schemeClr val="lt1"/>
              </a:buClr>
              <a:buSzPts val="2400"/>
              <a:buNone/>
            </a:pPr>
            <a:r>
              <a:rPr lang="en-US" dirty="0"/>
              <a:t>	Authorization is needed to grant access/rights for the authenticated users. This allows for limiting users from accessing information that they do not need, and also granting users to accessing information they do need. Data that is being accessed by too many users when only a few should be accessing it can make the data less secured. </a:t>
            </a:r>
          </a:p>
          <a:p>
            <a:pPr marL="0" lvl="0" indent="0" algn="l" rtl="0">
              <a:lnSpc>
                <a:spcPct val="90000"/>
              </a:lnSpc>
              <a:spcBef>
                <a:spcPts val="0"/>
              </a:spcBef>
              <a:spcAft>
                <a:spcPts val="0"/>
              </a:spcAft>
              <a:buClr>
                <a:schemeClr val="lt1"/>
              </a:buClr>
              <a:buSzPts val="2400"/>
              <a:buNone/>
            </a:pPr>
            <a:endParaRPr lang="en-US" dirty="0"/>
          </a:p>
          <a:p>
            <a:pPr marL="0" lvl="0" indent="0" algn="l" rtl="0">
              <a:lnSpc>
                <a:spcPct val="90000"/>
              </a:lnSpc>
              <a:spcBef>
                <a:spcPts val="0"/>
              </a:spcBef>
              <a:spcAft>
                <a:spcPts val="0"/>
              </a:spcAft>
              <a:buClr>
                <a:schemeClr val="lt1"/>
              </a:buClr>
              <a:buSzPts val="2400"/>
              <a:buNone/>
            </a:pPr>
            <a:r>
              <a:rPr lang="en-US" dirty="0"/>
              <a:t>Accounting:</a:t>
            </a:r>
          </a:p>
          <a:p>
            <a:pPr marL="0" lvl="0" indent="0" algn="l" rtl="0">
              <a:lnSpc>
                <a:spcPct val="90000"/>
              </a:lnSpc>
              <a:spcBef>
                <a:spcPts val="0"/>
              </a:spcBef>
              <a:spcAft>
                <a:spcPts val="0"/>
              </a:spcAft>
              <a:buClr>
                <a:schemeClr val="lt1"/>
              </a:buClr>
              <a:buSzPts val="2400"/>
              <a:buNone/>
            </a:pPr>
            <a:r>
              <a:rPr lang="en-US" dirty="0"/>
              <a:t>	Accounting is basically a checks and balances for a business. Making sure the system is being monitored and being aware of the data that is being used. It also helps with authentication and authorization to see who has what capabilities and if they should keep said capabilities. It can help in preventing data getting into the wrong hands. </a:t>
            </a:r>
            <a:endParaRPr dirty="0"/>
          </a:p>
        </p:txBody>
      </p:sp>
      <p:pic>
        <p:nvPicPr>
          <p:cNvPr id="190" name="Google Shape;190;p8"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Recorded Sound">
            <a:hlinkClick r:id="" action="ppaction://media"/>
            <a:extLst>
              <a:ext uri="{FF2B5EF4-FFF2-40B4-BE49-F238E27FC236}">
                <a16:creationId xmlns:a16="http://schemas.microsoft.com/office/drawing/2014/main" id="{8B4F95FF-5DB9-D79B-E096-DC42FFDFEF4E}"/>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2998763" y="901504"/>
            <a:ext cx="609600" cy="6096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59940"/>
    </mc:Choice>
    <mc:Fallback xmlns="">
      <p:transition spd="slow" advTm="599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994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2895600" y="764373"/>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dirty="0"/>
              <a:t>Unit Testing</a:t>
            </a:r>
            <a:endParaRPr dirty="0"/>
          </a:p>
        </p:txBody>
      </p:sp>
      <p:sp>
        <p:nvSpPr>
          <p:cNvPr id="196" name="Google Shape;196;g9504e29505_0_0"/>
          <p:cNvSpPr txBox="1">
            <a:spLocks noGrp="1"/>
          </p:cNvSpPr>
          <p:nvPr>
            <p:ph type="body" idx="1"/>
          </p:nvPr>
        </p:nvSpPr>
        <p:spPr>
          <a:xfrm>
            <a:off x="685800" y="2194560"/>
            <a:ext cx="10820400" cy="819945"/>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1800"/>
              <a:buNone/>
            </a:pPr>
            <a:r>
              <a:rPr lang="en-US" dirty="0"/>
              <a:t>Test to verify resizing decreases the collection</a:t>
            </a:r>
            <a:endParaRPr dirty="0"/>
          </a:p>
        </p:txBody>
      </p:sp>
      <p:pic>
        <p:nvPicPr>
          <p:cNvPr id="197" name="Google Shape;197;g9504e29505_0_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Picture 2">
            <a:extLst>
              <a:ext uri="{FF2B5EF4-FFF2-40B4-BE49-F238E27FC236}">
                <a16:creationId xmlns:a16="http://schemas.microsoft.com/office/drawing/2014/main" id="{7AD7FF3F-2E04-E511-50B6-92A8F4A0308A}"/>
              </a:ext>
            </a:extLst>
          </p:cNvPr>
          <p:cNvPicPr>
            <a:picLocks noChangeAspect="1"/>
          </p:cNvPicPr>
          <p:nvPr/>
        </p:nvPicPr>
        <p:blipFill>
          <a:blip r:embed="rId7"/>
          <a:stretch>
            <a:fillRect/>
          </a:stretch>
        </p:blipFill>
        <p:spPr>
          <a:xfrm>
            <a:off x="3486150" y="3429000"/>
            <a:ext cx="5219700" cy="2676525"/>
          </a:xfrm>
          <a:prstGeom prst="rect">
            <a:avLst/>
          </a:prstGeom>
        </p:spPr>
      </p:pic>
      <p:pic>
        <p:nvPicPr>
          <p:cNvPr id="4" name="Recorded Sound">
            <a:hlinkClick r:id="" action="ppaction://media"/>
            <a:extLst>
              <a:ext uri="{FF2B5EF4-FFF2-40B4-BE49-F238E27FC236}">
                <a16:creationId xmlns:a16="http://schemas.microsoft.com/office/drawing/2014/main" id="{408D2648-6E6A-A00D-99ED-90709A06D820}"/>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2590800" y="531725"/>
            <a:ext cx="609600" cy="6096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20233"/>
    </mc:Choice>
    <mc:Fallback xmlns="">
      <p:transition spd="slow" advTm="2023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023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2895600" y="764373"/>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dirty="0"/>
              <a:t>Unit Testing</a:t>
            </a:r>
            <a:endParaRPr dirty="0"/>
          </a:p>
        </p:txBody>
      </p:sp>
      <p:sp>
        <p:nvSpPr>
          <p:cNvPr id="196" name="Google Shape;196;g9504e29505_0_0"/>
          <p:cNvSpPr txBox="1">
            <a:spLocks noGrp="1"/>
          </p:cNvSpPr>
          <p:nvPr>
            <p:ph type="body" idx="1"/>
          </p:nvPr>
        </p:nvSpPr>
        <p:spPr>
          <a:xfrm>
            <a:off x="685800" y="2194560"/>
            <a:ext cx="10820400" cy="819945"/>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1800"/>
              <a:buNone/>
            </a:pPr>
            <a:r>
              <a:rPr lang="en-US" dirty="0"/>
              <a:t>Test to verify resizing increases the collection</a:t>
            </a:r>
            <a:endParaRPr dirty="0"/>
          </a:p>
        </p:txBody>
      </p:sp>
      <p:pic>
        <p:nvPicPr>
          <p:cNvPr id="197" name="Google Shape;197;g9504e29505_0_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4" name="Picture 3">
            <a:extLst>
              <a:ext uri="{FF2B5EF4-FFF2-40B4-BE49-F238E27FC236}">
                <a16:creationId xmlns:a16="http://schemas.microsoft.com/office/drawing/2014/main" id="{DF0A65C7-417A-3AF3-52F8-878E9BBF5012}"/>
              </a:ext>
            </a:extLst>
          </p:cNvPr>
          <p:cNvPicPr>
            <a:picLocks noChangeAspect="1"/>
          </p:cNvPicPr>
          <p:nvPr/>
        </p:nvPicPr>
        <p:blipFill>
          <a:blip r:embed="rId7"/>
          <a:stretch>
            <a:fillRect/>
          </a:stretch>
        </p:blipFill>
        <p:spPr>
          <a:xfrm>
            <a:off x="3519487" y="3429000"/>
            <a:ext cx="5153025" cy="2695575"/>
          </a:xfrm>
          <a:prstGeom prst="rect">
            <a:avLst/>
          </a:prstGeom>
        </p:spPr>
      </p:pic>
      <p:pic>
        <p:nvPicPr>
          <p:cNvPr id="5" name="Recorded Sound">
            <a:hlinkClick r:id="" action="ppaction://media"/>
            <a:extLst>
              <a:ext uri="{FF2B5EF4-FFF2-40B4-BE49-F238E27FC236}">
                <a16:creationId xmlns:a16="http://schemas.microsoft.com/office/drawing/2014/main" id="{3EF2336D-9669-DCD2-9CC4-40870CC69740}"/>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2895600" y="649795"/>
            <a:ext cx="609600" cy="609600"/>
          </a:xfrm>
          <a:prstGeom prst="rect">
            <a:avLst/>
          </a:prstGeom>
        </p:spPr>
      </p:pic>
    </p:spTree>
    <p:custDataLst>
      <p:tags r:id="rId1"/>
    </p:custDataLst>
    <p:extLst>
      <p:ext uri="{BB962C8B-B14F-4D97-AF65-F5344CB8AC3E}">
        <p14:creationId xmlns:p14="http://schemas.microsoft.com/office/powerpoint/2010/main" val="2356751728"/>
      </p:ext>
    </p:extLst>
  </p:cSld>
  <p:clrMapOvr>
    <a:masterClrMapping/>
  </p:clrMapOvr>
  <mc:AlternateContent xmlns:mc="http://schemas.openxmlformats.org/markup-compatibility/2006" xmlns:p14="http://schemas.microsoft.com/office/powerpoint/2010/main">
    <mc:Choice Requires="p14">
      <p:transition spd="slow" p14:dur="2000" advTm="16542"/>
    </mc:Choice>
    <mc:Fallback xmlns="">
      <p:transition spd="slow" advTm="1654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6542"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COUNT" val="14"/>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Vapor Trail">
  <a:themeElements>
    <a:clrScheme name="Vapor Trail">
      <a:dk1>
        <a:srgbClr val="000000"/>
      </a:dk1>
      <a:lt1>
        <a:srgbClr val="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9267F6D1A260A4394C18F5AF72445EA" ma:contentTypeVersion="3" ma:contentTypeDescription="Create a new document." ma:contentTypeScope="" ma:versionID="d6a723735a0ade9a92961b83aee31dda">
  <xsd:schema xmlns:xsd="http://www.w3.org/2001/XMLSchema" xmlns:xs="http://www.w3.org/2001/XMLSchema" xmlns:p="http://schemas.microsoft.com/office/2006/metadata/properties" targetNamespace="http://schemas.microsoft.com/office/2006/metadata/properties" ma:root="true" ma:fieldsID="e345bd7673956a623930e5662e321f3a">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4"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DB4D054-FC38-43E0-B24C-8E3420B75B8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3E9B35DD-16B6-4415-A905-CDACA4FC6DBE}">
  <ds:schemaRefs>
    <ds:schemaRef ds:uri="http://schemas.openxmlformats.org/package/2006/metadata/core-properties"/>
    <ds:schemaRef ds:uri="http://www.w3.org/XML/1998/namespace"/>
    <ds:schemaRef ds:uri="http://schemas.microsoft.com/office/2006/documentManagement/types"/>
    <ds:schemaRef ds:uri="http://purl.org/dc/elements/1.1/"/>
    <ds:schemaRef ds:uri="http://purl.org/dc/dcmitype/"/>
    <ds:schemaRef ds:uri="http://schemas.microsoft.com/office/2006/metadata/properties"/>
    <ds:schemaRef ds:uri="http://schemas.microsoft.com/office/infopath/2007/PartnerControls"/>
    <ds:schemaRef ds:uri="http://purl.org/dc/terms/"/>
  </ds:schemaRefs>
</ds:datastoreItem>
</file>

<file path=customXml/itemProps3.xml><?xml version="1.0" encoding="utf-8"?>
<ds:datastoreItem xmlns:ds="http://schemas.openxmlformats.org/officeDocument/2006/customXml" ds:itemID="{F398236C-7FA9-40C9-B456-AA158A506A3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310</TotalTime>
  <Words>1693</Words>
  <Application>Microsoft Office PowerPoint</Application>
  <PresentationFormat>Widescreen</PresentationFormat>
  <Paragraphs>170</Paragraphs>
  <Slides>18</Slides>
  <Notes>18</Notes>
  <HiddenSlides>0</HiddenSlides>
  <MMClips>16</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18</vt:i4>
      </vt:variant>
    </vt:vector>
  </HeadingPairs>
  <TitlesOfParts>
    <vt:vector size="22" baseType="lpstr">
      <vt:lpstr>Calibri</vt:lpstr>
      <vt:lpstr>Century Gothic</vt:lpstr>
      <vt:lpstr>Arial</vt:lpstr>
      <vt:lpstr>Vapor Trail</vt:lpstr>
      <vt:lpstr>Green Pace</vt:lpstr>
      <vt:lpstr>OVERVIEW: DEFENSE IN DEPTH</vt:lpstr>
      <vt:lpstr>THREATS MATRIX</vt:lpstr>
      <vt:lpstr>10 PRINCIPLES</vt:lpstr>
      <vt:lpstr>CODING STANDARDS</vt:lpstr>
      <vt:lpstr>ENCRYPTION POLICIES</vt:lpstr>
      <vt:lpstr>TRIPLE-A POLICIES</vt:lpstr>
      <vt:lpstr>Unit Testing</vt:lpstr>
      <vt:lpstr>Unit Testing</vt:lpstr>
      <vt:lpstr>Unit Testing</vt:lpstr>
      <vt:lpstr>Unit Testing</vt:lpstr>
      <vt:lpstr>Unit Testing</vt:lpstr>
      <vt:lpstr>AUTOMATION SUMMARY</vt:lpstr>
      <vt:lpstr>TOOLS</vt:lpstr>
      <vt:lpstr>RISKS AND BENEFITS</vt:lpstr>
      <vt:lpstr>RECOMMENDATIONS</vt:lpstr>
      <vt:lpstr>CONCLUSIONS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405 Project Two Presentation Template</dc:title>
  <dc:creator>Kathy Shields</dc:creator>
  <cp:lastModifiedBy>Chloe Ninefeldt</cp:lastModifiedBy>
  <cp:revision>10</cp:revision>
  <dcterms:created xsi:type="dcterms:W3CDTF">2020-08-19T17:59:24Z</dcterms:created>
  <dcterms:modified xsi:type="dcterms:W3CDTF">2022-06-18T17:51:42Z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DA78308B-55B0-44AB-B406-C6A80F5E53EB</vt:lpwstr>
  </property>
  <property fmtid="{D5CDD505-2E9C-101B-9397-08002B2CF9AE}" pid="3" name="ArticulatePath">
    <vt:lpwstr>CS 405 P2 Presentation Template</vt:lpwstr>
  </property>
  <property fmtid="{D5CDD505-2E9C-101B-9397-08002B2CF9AE}" pid="4" name="ContentTypeId">
    <vt:lpwstr>0x01010019267F6D1A260A4394C18F5AF72445EA</vt:lpwstr>
  </property>
</Properties>
</file>